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A4827DF-31B2-4FFC-AE0C-F806895AF420}">
          <p14:sldIdLst>
            <p14:sldId id="256"/>
            <p14:sldId id="265"/>
            <p14:sldId id="266"/>
            <p14:sldId id="267"/>
            <p14:sldId id="268"/>
            <p14:sldId id="269"/>
            <p14:sldId id="270"/>
            <p14:sldId id="271"/>
            <p14:sldId id="272"/>
            <p14:sldId id="273"/>
            <p14:sldId id="274"/>
            <p14:sldId id="275"/>
            <p14:sldId id="276"/>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0659DD-32D4-43C2-AD85-A1605A0F74E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AC029AB-93DF-4CF8-8638-44CEA2F682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4DCB9A3-2DC2-4533-8C74-A3FA7FC12591}"/>
              </a:ext>
            </a:extLst>
          </p:cNvPr>
          <p:cNvSpPr>
            <a:spLocks noGrp="1"/>
          </p:cNvSpPr>
          <p:nvPr>
            <p:ph type="dt" sz="half" idx="10"/>
          </p:nvPr>
        </p:nvSpPr>
        <p:spPr/>
        <p:txBody>
          <a:bodyPr/>
          <a:lstStyle/>
          <a:p>
            <a:fld id="{87BCCECB-BF6B-4FB6-86A7-A74BA9D89A9B}" type="datetimeFigureOut">
              <a:rPr lang="ru-RU" smtClean="0"/>
              <a:t>07.06.2022</a:t>
            </a:fld>
            <a:endParaRPr lang="ru-RU"/>
          </a:p>
        </p:txBody>
      </p:sp>
      <p:sp>
        <p:nvSpPr>
          <p:cNvPr id="5" name="Нижний колонтитул 4">
            <a:extLst>
              <a:ext uri="{FF2B5EF4-FFF2-40B4-BE49-F238E27FC236}">
                <a16:creationId xmlns:a16="http://schemas.microsoft.com/office/drawing/2014/main" id="{2BDFD361-133A-4460-AF4C-22577B8E7CA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DCDCB63-93F1-4077-A1F4-83DF6AB5A9F7}"/>
              </a:ext>
            </a:extLst>
          </p:cNvPr>
          <p:cNvSpPr>
            <a:spLocks noGrp="1"/>
          </p:cNvSpPr>
          <p:nvPr>
            <p:ph type="sldNum" sz="quarter" idx="12"/>
          </p:nvPr>
        </p:nvSpPr>
        <p:spPr/>
        <p:txBody>
          <a:bodyPr/>
          <a:lstStyle/>
          <a:p>
            <a:fld id="{C7E7EA83-1DFF-4F5E-A11E-3CDFDD3CA44A}" type="slidenum">
              <a:rPr lang="ru-RU" smtClean="0"/>
              <a:t>‹#›</a:t>
            </a:fld>
            <a:endParaRPr lang="ru-RU"/>
          </a:p>
        </p:txBody>
      </p:sp>
    </p:spTree>
    <p:extLst>
      <p:ext uri="{BB962C8B-B14F-4D97-AF65-F5344CB8AC3E}">
        <p14:creationId xmlns:p14="http://schemas.microsoft.com/office/powerpoint/2010/main" val="2609895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404136-1174-47AE-BD40-33019A3494A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3B6B829-4664-4E5A-A0A6-7490F28ACC6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C533199-829A-42C8-8F3E-9E70CC237409}"/>
              </a:ext>
            </a:extLst>
          </p:cNvPr>
          <p:cNvSpPr>
            <a:spLocks noGrp="1"/>
          </p:cNvSpPr>
          <p:nvPr>
            <p:ph type="dt" sz="half" idx="10"/>
          </p:nvPr>
        </p:nvSpPr>
        <p:spPr/>
        <p:txBody>
          <a:bodyPr/>
          <a:lstStyle/>
          <a:p>
            <a:fld id="{87BCCECB-BF6B-4FB6-86A7-A74BA9D89A9B}" type="datetimeFigureOut">
              <a:rPr lang="ru-RU" smtClean="0"/>
              <a:t>07.06.2022</a:t>
            </a:fld>
            <a:endParaRPr lang="ru-RU"/>
          </a:p>
        </p:txBody>
      </p:sp>
      <p:sp>
        <p:nvSpPr>
          <p:cNvPr id="5" name="Нижний колонтитул 4">
            <a:extLst>
              <a:ext uri="{FF2B5EF4-FFF2-40B4-BE49-F238E27FC236}">
                <a16:creationId xmlns:a16="http://schemas.microsoft.com/office/drawing/2014/main" id="{8869413C-2A4D-4F32-82F2-8E2758C6EC2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2DEB25D-3609-4137-9808-C770C4BE4E24}"/>
              </a:ext>
            </a:extLst>
          </p:cNvPr>
          <p:cNvSpPr>
            <a:spLocks noGrp="1"/>
          </p:cNvSpPr>
          <p:nvPr>
            <p:ph type="sldNum" sz="quarter" idx="12"/>
          </p:nvPr>
        </p:nvSpPr>
        <p:spPr/>
        <p:txBody>
          <a:bodyPr/>
          <a:lstStyle/>
          <a:p>
            <a:fld id="{C7E7EA83-1DFF-4F5E-A11E-3CDFDD3CA44A}" type="slidenum">
              <a:rPr lang="ru-RU" smtClean="0"/>
              <a:t>‹#›</a:t>
            </a:fld>
            <a:endParaRPr lang="ru-RU"/>
          </a:p>
        </p:txBody>
      </p:sp>
    </p:spTree>
    <p:extLst>
      <p:ext uri="{BB962C8B-B14F-4D97-AF65-F5344CB8AC3E}">
        <p14:creationId xmlns:p14="http://schemas.microsoft.com/office/powerpoint/2010/main" val="78229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0816765-17D4-44B1-AFA8-0597BBBDECE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51254E8-BFE2-4762-9BAE-E5550D97D07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F543333-403C-4B1F-AA13-950609392334}"/>
              </a:ext>
            </a:extLst>
          </p:cNvPr>
          <p:cNvSpPr>
            <a:spLocks noGrp="1"/>
          </p:cNvSpPr>
          <p:nvPr>
            <p:ph type="dt" sz="half" idx="10"/>
          </p:nvPr>
        </p:nvSpPr>
        <p:spPr/>
        <p:txBody>
          <a:bodyPr/>
          <a:lstStyle/>
          <a:p>
            <a:fld id="{87BCCECB-BF6B-4FB6-86A7-A74BA9D89A9B}" type="datetimeFigureOut">
              <a:rPr lang="ru-RU" smtClean="0"/>
              <a:t>07.06.2022</a:t>
            </a:fld>
            <a:endParaRPr lang="ru-RU"/>
          </a:p>
        </p:txBody>
      </p:sp>
      <p:sp>
        <p:nvSpPr>
          <p:cNvPr id="5" name="Нижний колонтитул 4">
            <a:extLst>
              <a:ext uri="{FF2B5EF4-FFF2-40B4-BE49-F238E27FC236}">
                <a16:creationId xmlns:a16="http://schemas.microsoft.com/office/drawing/2014/main" id="{A529135F-DD87-4DFA-8016-129694A32F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693F89-8C65-4670-8B88-54A1AAD47262}"/>
              </a:ext>
            </a:extLst>
          </p:cNvPr>
          <p:cNvSpPr>
            <a:spLocks noGrp="1"/>
          </p:cNvSpPr>
          <p:nvPr>
            <p:ph type="sldNum" sz="quarter" idx="12"/>
          </p:nvPr>
        </p:nvSpPr>
        <p:spPr/>
        <p:txBody>
          <a:bodyPr/>
          <a:lstStyle/>
          <a:p>
            <a:fld id="{C7E7EA83-1DFF-4F5E-A11E-3CDFDD3CA44A}" type="slidenum">
              <a:rPr lang="ru-RU" smtClean="0"/>
              <a:t>‹#›</a:t>
            </a:fld>
            <a:endParaRPr lang="ru-RU"/>
          </a:p>
        </p:txBody>
      </p:sp>
    </p:spTree>
    <p:extLst>
      <p:ext uri="{BB962C8B-B14F-4D97-AF65-F5344CB8AC3E}">
        <p14:creationId xmlns:p14="http://schemas.microsoft.com/office/powerpoint/2010/main" val="3847947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8DB691-7C8C-4526-A5A6-6DC89A1C7BA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0B5DD08-BD3F-459B-B391-E4C9C77E24A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DA3BC32-ECDF-4CC5-B19F-661EE7AF2C84}"/>
              </a:ext>
            </a:extLst>
          </p:cNvPr>
          <p:cNvSpPr>
            <a:spLocks noGrp="1"/>
          </p:cNvSpPr>
          <p:nvPr>
            <p:ph type="dt" sz="half" idx="10"/>
          </p:nvPr>
        </p:nvSpPr>
        <p:spPr/>
        <p:txBody>
          <a:bodyPr/>
          <a:lstStyle/>
          <a:p>
            <a:fld id="{87BCCECB-BF6B-4FB6-86A7-A74BA9D89A9B}" type="datetimeFigureOut">
              <a:rPr lang="ru-RU" smtClean="0"/>
              <a:t>07.06.2022</a:t>
            </a:fld>
            <a:endParaRPr lang="ru-RU"/>
          </a:p>
        </p:txBody>
      </p:sp>
      <p:sp>
        <p:nvSpPr>
          <p:cNvPr id="5" name="Нижний колонтитул 4">
            <a:extLst>
              <a:ext uri="{FF2B5EF4-FFF2-40B4-BE49-F238E27FC236}">
                <a16:creationId xmlns:a16="http://schemas.microsoft.com/office/drawing/2014/main" id="{F0841967-671C-44C6-B684-610192BFF10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4DED3AE-E83E-4DC4-A0E0-19857B1816A1}"/>
              </a:ext>
            </a:extLst>
          </p:cNvPr>
          <p:cNvSpPr>
            <a:spLocks noGrp="1"/>
          </p:cNvSpPr>
          <p:nvPr>
            <p:ph type="sldNum" sz="quarter" idx="12"/>
          </p:nvPr>
        </p:nvSpPr>
        <p:spPr/>
        <p:txBody>
          <a:bodyPr/>
          <a:lstStyle/>
          <a:p>
            <a:fld id="{C7E7EA83-1DFF-4F5E-A11E-3CDFDD3CA44A}" type="slidenum">
              <a:rPr lang="ru-RU" smtClean="0"/>
              <a:t>‹#›</a:t>
            </a:fld>
            <a:endParaRPr lang="ru-RU"/>
          </a:p>
        </p:txBody>
      </p:sp>
    </p:spTree>
    <p:extLst>
      <p:ext uri="{BB962C8B-B14F-4D97-AF65-F5344CB8AC3E}">
        <p14:creationId xmlns:p14="http://schemas.microsoft.com/office/powerpoint/2010/main" val="346793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818EF3-85AE-43CA-8631-9F75698DBCA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ED7C0B4-C605-4FCC-900E-B0B80421AD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CF18171-BF31-48C3-A359-4C6B2022DCB8}"/>
              </a:ext>
            </a:extLst>
          </p:cNvPr>
          <p:cNvSpPr>
            <a:spLocks noGrp="1"/>
          </p:cNvSpPr>
          <p:nvPr>
            <p:ph type="dt" sz="half" idx="10"/>
          </p:nvPr>
        </p:nvSpPr>
        <p:spPr/>
        <p:txBody>
          <a:bodyPr/>
          <a:lstStyle/>
          <a:p>
            <a:fld id="{87BCCECB-BF6B-4FB6-86A7-A74BA9D89A9B}" type="datetimeFigureOut">
              <a:rPr lang="ru-RU" smtClean="0"/>
              <a:t>07.06.2022</a:t>
            </a:fld>
            <a:endParaRPr lang="ru-RU"/>
          </a:p>
        </p:txBody>
      </p:sp>
      <p:sp>
        <p:nvSpPr>
          <p:cNvPr id="5" name="Нижний колонтитул 4">
            <a:extLst>
              <a:ext uri="{FF2B5EF4-FFF2-40B4-BE49-F238E27FC236}">
                <a16:creationId xmlns:a16="http://schemas.microsoft.com/office/drawing/2014/main" id="{FB274D6E-620C-4DA6-A622-72C1762D4CC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35407F0-9A1E-4CB1-8BC0-CDB2B2BD6069}"/>
              </a:ext>
            </a:extLst>
          </p:cNvPr>
          <p:cNvSpPr>
            <a:spLocks noGrp="1"/>
          </p:cNvSpPr>
          <p:nvPr>
            <p:ph type="sldNum" sz="quarter" idx="12"/>
          </p:nvPr>
        </p:nvSpPr>
        <p:spPr/>
        <p:txBody>
          <a:bodyPr/>
          <a:lstStyle/>
          <a:p>
            <a:fld id="{C7E7EA83-1DFF-4F5E-A11E-3CDFDD3CA44A}" type="slidenum">
              <a:rPr lang="ru-RU" smtClean="0"/>
              <a:t>‹#›</a:t>
            </a:fld>
            <a:endParaRPr lang="ru-RU"/>
          </a:p>
        </p:txBody>
      </p:sp>
    </p:spTree>
    <p:extLst>
      <p:ext uri="{BB962C8B-B14F-4D97-AF65-F5344CB8AC3E}">
        <p14:creationId xmlns:p14="http://schemas.microsoft.com/office/powerpoint/2010/main" val="367646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645612-9828-4205-BA77-8C9DE9DF972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1CD1272-0D63-446A-8FE3-CE177EC34EA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117F5D7-BC50-4140-9B28-4008326987E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0EB6689-DB38-4B1F-AC6E-E515DC12E7A8}"/>
              </a:ext>
            </a:extLst>
          </p:cNvPr>
          <p:cNvSpPr>
            <a:spLocks noGrp="1"/>
          </p:cNvSpPr>
          <p:nvPr>
            <p:ph type="dt" sz="half" idx="10"/>
          </p:nvPr>
        </p:nvSpPr>
        <p:spPr/>
        <p:txBody>
          <a:bodyPr/>
          <a:lstStyle/>
          <a:p>
            <a:fld id="{87BCCECB-BF6B-4FB6-86A7-A74BA9D89A9B}" type="datetimeFigureOut">
              <a:rPr lang="ru-RU" smtClean="0"/>
              <a:t>07.06.2022</a:t>
            </a:fld>
            <a:endParaRPr lang="ru-RU"/>
          </a:p>
        </p:txBody>
      </p:sp>
      <p:sp>
        <p:nvSpPr>
          <p:cNvPr id="6" name="Нижний колонтитул 5">
            <a:extLst>
              <a:ext uri="{FF2B5EF4-FFF2-40B4-BE49-F238E27FC236}">
                <a16:creationId xmlns:a16="http://schemas.microsoft.com/office/drawing/2014/main" id="{F9C0835B-B25C-4C3E-B847-ABCE3921577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14898ED-26A1-4A4D-B656-B53E42841C35}"/>
              </a:ext>
            </a:extLst>
          </p:cNvPr>
          <p:cNvSpPr>
            <a:spLocks noGrp="1"/>
          </p:cNvSpPr>
          <p:nvPr>
            <p:ph type="sldNum" sz="quarter" idx="12"/>
          </p:nvPr>
        </p:nvSpPr>
        <p:spPr/>
        <p:txBody>
          <a:bodyPr/>
          <a:lstStyle/>
          <a:p>
            <a:fld id="{C7E7EA83-1DFF-4F5E-A11E-3CDFDD3CA44A}" type="slidenum">
              <a:rPr lang="ru-RU" smtClean="0"/>
              <a:t>‹#›</a:t>
            </a:fld>
            <a:endParaRPr lang="ru-RU"/>
          </a:p>
        </p:txBody>
      </p:sp>
    </p:spTree>
    <p:extLst>
      <p:ext uri="{BB962C8B-B14F-4D97-AF65-F5344CB8AC3E}">
        <p14:creationId xmlns:p14="http://schemas.microsoft.com/office/powerpoint/2010/main" val="416463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8D79A2-6BC9-4BE0-81D3-1B306B0DBC7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91C165E-103D-4523-AB31-5141A89D65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7202957-FF12-4121-887B-0BE42BE4334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B661176-CA0A-4E8F-BBA7-2322EBF2F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BAD7A06-11FC-4637-906E-BEEB66442C7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63EAC5C-DCFA-41CF-BE9F-B6464389CF2C}"/>
              </a:ext>
            </a:extLst>
          </p:cNvPr>
          <p:cNvSpPr>
            <a:spLocks noGrp="1"/>
          </p:cNvSpPr>
          <p:nvPr>
            <p:ph type="dt" sz="half" idx="10"/>
          </p:nvPr>
        </p:nvSpPr>
        <p:spPr/>
        <p:txBody>
          <a:bodyPr/>
          <a:lstStyle/>
          <a:p>
            <a:fld id="{87BCCECB-BF6B-4FB6-86A7-A74BA9D89A9B}" type="datetimeFigureOut">
              <a:rPr lang="ru-RU" smtClean="0"/>
              <a:t>07.06.2022</a:t>
            </a:fld>
            <a:endParaRPr lang="ru-RU"/>
          </a:p>
        </p:txBody>
      </p:sp>
      <p:sp>
        <p:nvSpPr>
          <p:cNvPr id="8" name="Нижний колонтитул 7">
            <a:extLst>
              <a:ext uri="{FF2B5EF4-FFF2-40B4-BE49-F238E27FC236}">
                <a16:creationId xmlns:a16="http://schemas.microsoft.com/office/drawing/2014/main" id="{20E021C3-995D-480C-ACE0-2A9519D8A97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C994DF9-4319-4BAC-A595-47D0F995094F}"/>
              </a:ext>
            </a:extLst>
          </p:cNvPr>
          <p:cNvSpPr>
            <a:spLocks noGrp="1"/>
          </p:cNvSpPr>
          <p:nvPr>
            <p:ph type="sldNum" sz="quarter" idx="12"/>
          </p:nvPr>
        </p:nvSpPr>
        <p:spPr/>
        <p:txBody>
          <a:bodyPr/>
          <a:lstStyle/>
          <a:p>
            <a:fld id="{C7E7EA83-1DFF-4F5E-A11E-3CDFDD3CA44A}" type="slidenum">
              <a:rPr lang="ru-RU" smtClean="0"/>
              <a:t>‹#›</a:t>
            </a:fld>
            <a:endParaRPr lang="ru-RU"/>
          </a:p>
        </p:txBody>
      </p:sp>
    </p:spTree>
    <p:extLst>
      <p:ext uri="{BB962C8B-B14F-4D97-AF65-F5344CB8AC3E}">
        <p14:creationId xmlns:p14="http://schemas.microsoft.com/office/powerpoint/2010/main" val="89344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3FD8BC-8AD8-41B7-BBE2-942B8B7292B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C90475D-B172-44C0-AF62-17FCCE299312}"/>
              </a:ext>
            </a:extLst>
          </p:cNvPr>
          <p:cNvSpPr>
            <a:spLocks noGrp="1"/>
          </p:cNvSpPr>
          <p:nvPr>
            <p:ph type="dt" sz="half" idx="10"/>
          </p:nvPr>
        </p:nvSpPr>
        <p:spPr/>
        <p:txBody>
          <a:bodyPr/>
          <a:lstStyle/>
          <a:p>
            <a:fld id="{87BCCECB-BF6B-4FB6-86A7-A74BA9D89A9B}" type="datetimeFigureOut">
              <a:rPr lang="ru-RU" smtClean="0"/>
              <a:t>07.06.2022</a:t>
            </a:fld>
            <a:endParaRPr lang="ru-RU"/>
          </a:p>
        </p:txBody>
      </p:sp>
      <p:sp>
        <p:nvSpPr>
          <p:cNvPr id="4" name="Нижний колонтитул 3">
            <a:extLst>
              <a:ext uri="{FF2B5EF4-FFF2-40B4-BE49-F238E27FC236}">
                <a16:creationId xmlns:a16="http://schemas.microsoft.com/office/drawing/2014/main" id="{34FF2DF0-8D37-48F7-8693-26CC30DE972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39A2865-FF48-435F-BC88-F22ED5FE5D41}"/>
              </a:ext>
            </a:extLst>
          </p:cNvPr>
          <p:cNvSpPr>
            <a:spLocks noGrp="1"/>
          </p:cNvSpPr>
          <p:nvPr>
            <p:ph type="sldNum" sz="quarter" idx="12"/>
          </p:nvPr>
        </p:nvSpPr>
        <p:spPr/>
        <p:txBody>
          <a:bodyPr/>
          <a:lstStyle/>
          <a:p>
            <a:fld id="{C7E7EA83-1DFF-4F5E-A11E-3CDFDD3CA44A}" type="slidenum">
              <a:rPr lang="ru-RU" smtClean="0"/>
              <a:t>‹#›</a:t>
            </a:fld>
            <a:endParaRPr lang="ru-RU"/>
          </a:p>
        </p:txBody>
      </p:sp>
    </p:spTree>
    <p:extLst>
      <p:ext uri="{BB962C8B-B14F-4D97-AF65-F5344CB8AC3E}">
        <p14:creationId xmlns:p14="http://schemas.microsoft.com/office/powerpoint/2010/main" val="372720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23A90C8-540F-4585-9BD4-8CBA3A29301C}"/>
              </a:ext>
            </a:extLst>
          </p:cNvPr>
          <p:cNvSpPr>
            <a:spLocks noGrp="1"/>
          </p:cNvSpPr>
          <p:nvPr>
            <p:ph type="dt" sz="half" idx="10"/>
          </p:nvPr>
        </p:nvSpPr>
        <p:spPr/>
        <p:txBody>
          <a:bodyPr/>
          <a:lstStyle/>
          <a:p>
            <a:fld id="{87BCCECB-BF6B-4FB6-86A7-A74BA9D89A9B}" type="datetimeFigureOut">
              <a:rPr lang="ru-RU" smtClean="0"/>
              <a:t>07.06.2022</a:t>
            </a:fld>
            <a:endParaRPr lang="ru-RU"/>
          </a:p>
        </p:txBody>
      </p:sp>
      <p:sp>
        <p:nvSpPr>
          <p:cNvPr id="3" name="Нижний колонтитул 2">
            <a:extLst>
              <a:ext uri="{FF2B5EF4-FFF2-40B4-BE49-F238E27FC236}">
                <a16:creationId xmlns:a16="http://schemas.microsoft.com/office/drawing/2014/main" id="{8CC11DD2-5DA3-48F8-91F1-D343AA402A6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8EAC6B6-842F-45C2-9AD0-117A12E1E1F3}"/>
              </a:ext>
            </a:extLst>
          </p:cNvPr>
          <p:cNvSpPr>
            <a:spLocks noGrp="1"/>
          </p:cNvSpPr>
          <p:nvPr>
            <p:ph type="sldNum" sz="quarter" idx="12"/>
          </p:nvPr>
        </p:nvSpPr>
        <p:spPr/>
        <p:txBody>
          <a:bodyPr/>
          <a:lstStyle/>
          <a:p>
            <a:fld id="{C7E7EA83-1DFF-4F5E-A11E-3CDFDD3CA44A}" type="slidenum">
              <a:rPr lang="ru-RU" smtClean="0"/>
              <a:t>‹#›</a:t>
            </a:fld>
            <a:endParaRPr lang="ru-RU"/>
          </a:p>
        </p:txBody>
      </p:sp>
    </p:spTree>
    <p:extLst>
      <p:ext uri="{BB962C8B-B14F-4D97-AF65-F5344CB8AC3E}">
        <p14:creationId xmlns:p14="http://schemas.microsoft.com/office/powerpoint/2010/main" val="411844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468795-27A4-4085-A620-8667D4B6429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2C08040-CD61-4546-AF69-965A4FF326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F4865C4-7C41-4E23-AF19-DEE074587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ACE5C8F-24BF-482B-9F7A-2CB4603F7726}"/>
              </a:ext>
            </a:extLst>
          </p:cNvPr>
          <p:cNvSpPr>
            <a:spLocks noGrp="1"/>
          </p:cNvSpPr>
          <p:nvPr>
            <p:ph type="dt" sz="half" idx="10"/>
          </p:nvPr>
        </p:nvSpPr>
        <p:spPr/>
        <p:txBody>
          <a:bodyPr/>
          <a:lstStyle/>
          <a:p>
            <a:fld id="{87BCCECB-BF6B-4FB6-86A7-A74BA9D89A9B}" type="datetimeFigureOut">
              <a:rPr lang="ru-RU" smtClean="0"/>
              <a:t>07.06.2022</a:t>
            </a:fld>
            <a:endParaRPr lang="ru-RU"/>
          </a:p>
        </p:txBody>
      </p:sp>
      <p:sp>
        <p:nvSpPr>
          <p:cNvPr id="6" name="Нижний колонтитул 5">
            <a:extLst>
              <a:ext uri="{FF2B5EF4-FFF2-40B4-BE49-F238E27FC236}">
                <a16:creationId xmlns:a16="http://schemas.microsoft.com/office/drawing/2014/main" id="{47BFEB54-D7AA-40CE-9B3E-C60C49E2064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75F9E03-A215-4104-B207-2675AAC1E2E1}"/>
              </a:ext>
            </a:extLst>
          </p:cNvPr>
          <p:cNvSpPr>
            <a:spLocks noGrp="1"/>
          </p:cNvSpPr>
          <p:nvPr>
            <p:ph type="sldNum" sz="quarter" idx="12"/>
          </p:nvPr>
        </p:nvSpPr>
        <p:spPr/>
        <p:txBody>
          <a:bodyPr/>
          <a:lstStyle/>
          <a:p>
            <a:fld id="{C7E7EA83-1DFF-4F5E-A11E-3CDFDD3CA44A}" type="slidenum">
              <a:rPr lang="ru-RU" smtClean="0"/>
              <a:t>‹#›</a:t>
            </a:fld>
            <a:endParaRPr lang="ru-RU"/>
          </a:p>
        </p:txBody>
      </p:sp>
    </p:spTree>
    <p:extLst>
      <p:ext uri="{BB962C8B-B14F-4D97-AF65-F5344CB8AC3E}">
        <p14:creationId xmlns:p14="http://schemas.microsoft.com/office/powerpoint/2010/main" val="145301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D7612A-CF60-437B-B6D4-306234CBE99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6E5185B-F291-496A-BC72-1062A2899E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C9347DD-C783-450E-B453-552923762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5F94C28-684C-4B6B-A335-A697AD53EABC}"/>
              </a:ext>
            </a:extLst>
          </p:cNvPr>
          <p:cNvSpPr>
            <a:spLocks noGrp="1"/>
          </p:cNvSpPr>
          <p:nvPr>
            <p:ph type="dt" sz="half" idx="10"/>
          </p:nvPr>
        </p:nvSpPr>
        <p:spPr/>
        <p:txBody>
          <a:bodyPr/>
          <a:lstStyle/>
          <a:p>
            <a:fld id="{87BCCECB-BF6B-4FB6-86A7-A74BA9D89A9B}" type="datetimeFigureOut">
              <a:rPr lang="ru-RU" smtClean="0"/>
              <a:t>07.06.2022</a:t>
            </a:fld>
            <a:endParaRPr lang="ru-RU"/>
          </a:p>
        </p:txBody>
      </p:sp>
      <p:sp>
        <p:nvSpPr>
          <p:cNvPr id="6" name="Нижний колонтитул 5">
            <a:extLst>
              <a:ext uri="{FF2B5EF4-FFF2-40B4-BE49-F238E27FC236}">
                <a16:creationId xmlns:a16="http://schemas.microsoft.com/office/drawing/2014/main" id="{0803B578-A1B6-4F15-BA93-6AD06BF3332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F6B3308-733D-49F6-8EA6-B1E064B0EA6B}"/>
              </a:ext>
            </a:extLst>
          </p:cNvPr>
          <p:cNvSpPr>
            <a:spLocks noGrp="1"/>
          </p:cNvSpPr>
          <p:nvPr>
            <p:ph type="sldNum" sz="quarter" idx="12"/>
          </p:nvPr>
        </p:nvSpPr>
        <p:spPr/>
        <p:txBody>
          <a:bodyPr/>
          <a:lstStyle/>
          <a:p>
            <a:fld id="{C7E7EA83-1DFF-4F5E-A11E-3CDFDD3CA44A}" type="slidenum">
              <a:rPr lang="ru-RU" smtClean="0"/>
              <a:t>‹#›</a:t>
            </a:fld>
            <a:endParaRPr lang="ru-RU"/>
          </a:p>
        </p:txBody>
      </p:sp>
    </p:spTree>
    <p:extLst>
      <p:ext uri="{BB962C8B-B14F-4D97-AF65-F5344CB8AC3E}">
        <p14:creationId xmlns:p14="http://schemas.microsoft.com/office/powerpoint/2010/main" val="278134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F5A924-E233-498A-86A6-E55C423B7C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934BDFD-96DB-4F8E-9A67-E7BD71277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8DB6DF0-2CFD-4AE7-B57A-8C517F5A84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CCECB-BF6B-4FB6-86A7-A74BA9D89A9B}" type="datetimeFigureOut">
              <a:rPr lang="ru-RU" smtClean="0"/>
              <a:t>07.06.2022</a:t>
            </a:fld>
            <a:endParaRPr lang="ru-RU"/>
          </a:p>
        </p:txBody>
      </p:sp>
      <p:sp>
        <p:nvSpPr>
          <p:cNvPr id="5" name="Нижний колонтитул 4">
            <a:extLst>
              <a:ext uri="{FF2B5EF4-FFF2-40B4-BE49-F238E27FC236}">
                <a16:creationId xmlns:a16="http://schemas.microsoft.com/office/drawing/2014/main" id="{A79774AC-F42C-40E2-8104-7399051ED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A274B4F-73CC-4C1B-AD12-935522A0F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7EA83-1DFF-4F5E-A11E-3CDFDD3CA44A}" type="slidenum">
              <a:rPr lang="ru-RU" smtClean="0"/>
              <a:t>‹#›</a:t>
            </a:fld>
            <a:endParaRPr lang="ru-RU"/>
          </a:p>
        </p:txBody>
      </p:sp>
    </p:spTree>
    <p:extLst>
      <p:ext uri="{BB962C8B-B14F-4D97-AF65-F5344CB8AC3E}">
        <p14:creationId xmlns:p14="http://schemas.microsoft.com/office/powerpoint/2010/main" val="315523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7.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5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png"/><Relationship Id="rId4" Type="http://schemas.openxmlformats.org/officeDocument/2006/relationships/image" Target="../media/image49.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5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3.jpg"/><Relationship Id="rId7"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6.jpg"/><Relationship Id="rId4" Type="http://schemas.openxmlformats.org/officeDocument/2006/relationships/image" Target="../media/image7.jpg"/><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3.png"/><Relationship Id="rId7"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4.jpg"/><Relationship Id="rId7" Type="http://schemas.openxmlformats.org/officeDocument/2006/relationships/image" Target="../media/image3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10" Type="http://schemas.openxmlformats.org/officeDocument/2006/relationships/image" Target="../media/image34.jpg"/><Relationship Id="rId4" Type="http://schemas.openxmlformats.org/officeDocument/2006/relationships/image" Target="../media/image25.jpg"/><Relationship Id="rId9" Type="http://schemas.openxmlformats.org/officeDocument/2006/relationships/image" Target="../media/image33.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17.jpg"/><Relationship Id="rId7" Type="http://schemas.openxmlformats.org/officeDocument/2006/relationships/image" Target="../media/image4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10" Type="http://schemas.openxmlformats.org/officeDocument/2006/relationships/image" Target="../media/image43.jpg"/><Relationship Id="rId4" Type="http://schemas.openxmlformats.org/officeDocument/2006/relationships/image" Target="../media/image35.png"/><Relationship Id="rId9" Type="http://schemas.openxmlformats.org/officeDocument/2006/relationships/image" Target="../media/image4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629C459-21CA-428E-AE2A-B3BDD0EACAF4}"/>
              </a:ext>
            </a:extLst>
          </p:cNvPr>
          <p:cNvPicPr>
            <a:picLocks noChangeAspect="1"/>
          </p:cNvPicPr>
          <p:nvPr/>
        </p:nvPicPr>
        <p:blipFill>
          <a:blip r:embed="rId2"/>
          <a:stretch>
            <a:fillRect/>
          </a:stretch>
        </p:blipFill>
        <p:spPr>
          <a:xfrm>
            <a:off x="205363" y="126872"/>
            <a:ext cx="1185846" cy="885628"/>
          </a:xfrm>
          <a:prstGeom prst="rect">
            <a:avLst/>
          </a:prstGeom>
        </p:spPr>
      </p:pic>
      <p:sp>
        <p:nvSpPr>
          <p:cNvPr id="11" name="TextBox 10">
            <a:extLst>
              <a:ext uri="{FF2B5EF4-FFF2-40B4-BE49-F238E27FC236}">
                <a16:creationId xmlns:a16="http://schemas.microsoft.com/office/drawing/2014/main" id="{F1096836-5D37-4F49-9E9A-37A799DD60A3}"/>
              </a:ext>
            </a:extLst>
          </p:cNvPr>
          <p:cNvSpPr txBox="1"/>
          <p:nvPr/>
        </p:nvSpPr>
        <p:spPr>
          <a:xfrm>
            <a:off x="1222191" y="2828834"/>
            <a:ext cx="6096000" cy="1754326"/>
          </a:xfrm>
          <a:prstGeom prst="rect">
            <a:avLst/>
          </a:prstGeom>
          <a:noFill/>
        </p:spPr>
        <p:txBody>
          <a:bodyPr wrap="square">
            <a:spAutoFit/>
          </a:bodyPr>
          <a:lstStyle/>
          <a:p>
            <a:pPr marR="0" algn="l" rtl="0"/>
            <a:r>
              <a:rPr lang="ru-RU" sz="3600" b="1" i="0" u="none" strike="noStrike" dirty="0">
                <a:solidFill>
                  <a:srgbClr val="92D050"/>
                </a:solidFill>
                <a:latin typeface="Arial" panose="020B0604020202020204" pitchFamily="34" charset="0"/>
              </a:rPr>
              <a:t>Складская программа </a:t>
            </a:r>
            <a:endParaRPr lang="ru-RU" sz="3600" b="0" i="0" u="none" strike="noStrike" dirty="0">
              <a:solidFill>
                <a:prstClr val="black"/>
              </a:solidFill>
              <a:latin typeface="Arial" panose="020B0604020202020204" pitchFamily="34" charset="0"/>
            </a:endParaRPr>
          </a:p>
          <a:p>
            <a:pPr marR="0" algn="l" rtl="0"/>
            <a:r>
              <a:rPr lang="ru-RU" sz="3600" b="1" i="0" u="none" strike="noStrike" baseline="0" dirty="0">
                <a:solidFill>
                  <a:srgbClr val="92D050"/>
                </a:solidFill>
                <a:latin typeface="Arial" panose="020B0604020202020204" pitchFamily="34" charset="0"/>
              </a:rPr>
              <a:t>ХОГАРТ </a:t>
            </a:r>
            <a:r>
              <a:rPr lang="ru-RU" sz="3600" b="1" dirty="0">
                <a:solidFill>
                  <a:srgbClr val="92D050"/>
                </a:solidFill>
                <a:latin typeface="Arial" panose="020B0604020202020204" pitchFamily="34" charset="0"/>
              </a:rPr>
              <a:t>«Аксессуары и зеркала»</a:t>
            </a:r>
            <a:endParaRPr lang="ru-RU" sz="3600" b="0" i="0" u="none" strike="noStrike" baseline="0" dirty="0">
              <a:solidFill>
                <a:prstClr val="black"/>
              </a:solidFill>
              <a:latin typeface="Arial" panose="020B0604020202020204" pitchFamily="34" charset="0"/>
            </a:endParaRPr>
          </a:p>
        </p:txBody>
      </p:sp>
      <p:pic>
        <p:nvPicPr>
          <p:cNvPr id="3" name="Рисунок 2">
            <a:extLst>
              <a:ext uri="{FF2B5EF4-FFF2-40B4-BE49-F238E27FC236}">
                <a16:creationId xmlns:a16="http://schemas.microsoft.com/office/drawing/2014/main" id="{E504D2C6-00F5-4C37-970D-AF87407BC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564" y="2281806"/>
            <a:ext cx="4781969" cy="2615778"/>
          </a:xfrm>
          <a:prstGeom prst="rect">
            <a:avLst/>
          </a:prstGeom>
        </p:spPr>
      </p:pic>
    </p:spTree>
    <p:extLst>
      <p:ext uri="{BB962C8B-B14F-4D97-AF65-F5344CB8AC3E}">
        <p14:creationId xmlns:p14="http://schemas.microsoft.com/office/powerpoint/2010/main" val="3941043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9E49A2-BC9D-431B-880D-3964A435CBC2}"/>
              </a:ext>
            </a:extLst>
          </p:cNvPr>
          <p:cNvPicPr>
            <a:picLocks noChangeAspect="1"/>
          </p:cNvPicPr>
          <p:nvPr/>
        </p:nvPicPr>
        <p:blipFill>
          <a:blip r:embed="rId2"/>
          <a:stretch>
            <a:fillRect/>
          </a:stretch>
        </p:blipFill>
        <p:spPr>
          <a:xfrm>
            <a:off x="205363" y="126872"/>
            <a:ext cx="1185846" cy="885628"/>
          </a:xfrm>
          <a:prstGeom prst="rect">
            <a:avLst/>
          </a:prstGeom>
        </p:spPr>
      </p:pic>
      <p:pic>
        <p:nvPicPr>
          <p:cNvPr id="7" name="Рисунок 6">
            <a:extLst>
              <a:ext uri="{FF2B5EF4-FFF2-40B4-BE49-F238E27FC236}">
                <a16:creationId xmlns:a16="http://schemas.microsoft.com/office/drawing/2014/main" id="{ACD3D1CD-1E8D-4241-8932-9D9E94C56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629" y="0"/>
            <a:ext cx="2847862" cy="345195"/>
          </a:xfrm>
          <a:prstGeom prst="rect">
            <a:avLst/>
          </a:prstGeom>
        </p:spPr>
      </p:pic>
      <p:pic>
        <p:nvPicPr>
          <p:cNvPr id="10" name="Рисунок 9">
            <a:extLst>
              <a:ext uri="{FF2B5EF4-FFF2-40B4-BE49-F238E27FC236}">
                <a16:creationId xmlns:a16="http://schemas.microsoft.com/office/drawing/2014/main" id="{2A925FC0-6843-4E04-B7D0-4C5AAF489F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2510" y="40060"/>
            <a:ext cx="424127" cy="305135"/>
          </a:xfrm>
          <a:prstGeom prst="rect">
            <a:avLst/>
          </a:prstGeom>
        </p:spPr>
      </p:pic>
      <p:pic>
        <p:nvPicPr>
          <p:cNvPr id="11" name="Рисунок 10">
            <a:extLst>
              <a:ext uri="{FF2B5EF4-FFF2-40B4-BE49-F238E27FC236}">
                <a16:creationId xmlns:a16="http://schemas.microsoft.com/office/drawing/2014/main" id="{2FE6CF25-F1F6-4151-BB09-D9E39B8DB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7160" y="3629675"/>
            <a:ext cx="5406982" cy="2412079"/>
          </a:xfrm>
          <a:prstGeom prst="rect">
            <a:avLst/>
          </a:prstGeom>
        </p:spPr>
      </p:pic>
      <p:pic>
        <p:nvPicPr>
          <p:cNvPr id="15" name="Рисунок 14">
            <a:extLst>
              <a:ext uri="{FF2B5EF4-FFF2-40B4-BE49-F238E27FC236}">
                <a16:creationId xmlns:a16="http://schemas.microsoft.com/office/drawing/2014/main" id="{8FBAA811-2939-44EC-BD7F-F2498696EF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8731" y="886238"/>
            <a:ext cx="2381353" cy="2412080"/>
          </a:xfrm>
          <a:prstGeom prst="rect">
            <a:avLst/>
          </a:prstGeom>
        </p:spPr>
      </p:pic>
      <p:pic>
        <p:nvPicPr>
          <p:cNvPr id="17" name="Рисунок 16">
            <a:extLst>
              <a:ext uri="{FF2B5EF4-FFF2-40B4-BE49-F238E27FC236}">
                <a16:creationId xmlns:a16="http://schemas.microsoft.com/office/drawing/2014/main" id="{1348E5B4-C37B-476E-A045-C5B37E9E07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8731" y="3559683"/>
            <a:ext cx="4105667" cy="2412079"/>
          </a:xfrm>
          <a:prstGeom prst="rect">
            <a:avLst/>
          </a:prstGeom>
        </p:spPr>
      </p:pic>
      <p:sp>
        <p:nvSpPr>
          <p:cNvPr id="19" name="TextBox 18">
            <a:extLst>
              <a:ext uri="{FF2B5EF4-FFF2-40B4-BE49-F238E27FC236}">
                <a16:creationId xmlns:a16="http://schemas.microsoft.com/office/drawing/2014/main" id="{2BD019E6-2554-40BA-9D6D-4AD27171BCC2}"/>
              </a:ext>
            </a:extLst>
          </p:cNvPr>
          <p:cNvSpPr txBox="1"/>
          <p:nvPr/>
        </p:nvSpPr>
        <p:spPr>
          <a:xfrm>
            <a:off x="3991446" y="1012500"/>
            <a:ext cx="6094602" cy="1754326"/>
          </a:xfrm>
          <a:prstGeom prst="rect">
            <a:avLst/>
          </a:prstGeom>
          <a:noFill/>
        </p:spPr>
        <p:txBody>
          <a:bodyPr wrap="square">
            <a:spAutoFit/>
          </a:bodyPr>
          <a:lstStyle/>
          <a:p>
            <a:pPr algn="l"/>
            <a:r>
              <a:rPr lang="ru-RU" sz="1200" b="0" i="0" dirty="0">
                <a:solidFill>
                  <a:srgbClr val="303E45"/>
                </a:solidFill>
                <a:effectLst/>
                <a:latin typeface="MuseoSansCyrillic"/>
              </a:rPr>
              <a:t>Компания </a:t>
            </a:r>
            <a:r>
              <a:rPr lang="ru-RU" sz="1200" b="0" i="0" dirty="0" err="1">
                <a:solidFill>
                  <a:srgbClr val="303E45"/>
                </a:solidFill>
                <a:effectLst/>
                <a:latin typeface="MuseoSansCyrillic"/>
              </a:rPr>
              <a:t>Блюменберг</a:t>
            </a:r>
            <a:r>
              <a:rPr lang="ru-RU" sz="1200" b="0" i="0" dirty="0">
                <a:solidFill>
                  <a:srgbClr val="303E45"/>
                </a:solidFill>
                <a:effectLst/>
                <a:latin typeface="MuseoSansCyrillic"/>
              </a:rPr>
              <a:t> более 100 лет производит товары из массива дерева. Традиции создания изделий для бани и сауны передаются из поколения в поколение. Даже сегодня проектом руководят члены одной семьи. Подарите себе купели </a:t>
            </a:r>
            <a:r>
              <a:rPr lang="ru-RU" sz="1200" b="0" i="0" dirty="0" err="1">
                <a:solidFill>
                  <a:srgbClr val="303E45"/>
                </a:solidFill>
                <a:effectLst/>
                <a:latin typeface="MuseoSansCyrillic"/>
              </a:rPr>
              <a:t>Blumenberg</a:t>
            </a:r>
            <a:r>
              <a:rPr lang="ru-RU" sz="1200" b="0" i="0" dirty="0">
                <a:solidFill>
                  <a:srgbClr val="303E45"/>
                </a:solidFill>
                <a:effectLst/>
                <a:latin typeface="MuseoSansCyrillic"/>
              </a:rPr>
              <a:t>, чтобы получить настоящее наслаждение, комфорт и удовольствие от водных процедур.</a:t>
            </a:r>
          </a:p>
          <a:p>
            <a:pPr algn="l"/>
            <a:endParaRPr lang="en-US" sz="1200" b="0" i="0" dirty="0">
              <a:solidFill>
                <a:srgbClr val="303E45"/>
              </a:solidFill>
              <a:effectLst/>
              <a:latin typeface="MuseoSansCyrillic"/>
            </a:endParaRPr>
          </a:p>
          <a:p>
            <a:pPr algn="l"/>
            <a:r>
              <a:rPr lang="ru-RU" sz="1200" b="0" i="0" dirty="0">
                <a:solidFill>
                  <a:srgbClr val="303E45"/>
                </a:solidFill>
                <a:effectLst/>
                <a:latin typeface="MuseoSansCyrillic"/>
              </a:rPr>
              <a:t>В далеком 1885 году в городке </a:t>
            </a:r>
            <a:r>
              <a:rPr lang="ru-RU" sz="1200" b="0" i="0" dirty="0" err="1">
                <a:solidFill>
                  <a:srgbClr val="303E45"/>
                </a:solidFill>
                <a:effectLst/>
                <a:latin typeface="MuseoSansCyrillic"/>
              </a:rPr>
              <a:t>Виллензен</a:t>
            </a:r>
            <a:r>
              <a:rPr lang="ru-RU" sz="1200" b="0" i="0" dirty="0">
                <a:solidFill>
                  <a:srgbClr val="303E45"/>
                </a:solidFill>
                <a:effectLst/>
                <a:latin typeface="MuseoSansCyrillic"/>
              </a:rPr>
              <a:t> в Нижней Баварии была основана семейная мастерская по изготовлению бочек и емкостей для стирки. Эксперименты с древесиной помогли освоить новый вид продукции. Купели из ценных пород дерева быстро стали популярны не только в Германии, но и в других странах.</a:t>
            </a:r>
          </a:p>
        </p:txBody>
      </p:sp>
    </p:spTree>
    <p:extLst>
      <p:ext uri="{BB962C8B-B14F-4D97-AF65-F5344CB8AC3E}">
        <p14:creationId xmlns:p14="http://schemas.microsoft.com/office/powerpoint/2010/main" val="16942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9E49A2-BC9D-431B-880D-3964A435CBC2}"/>
              </a:ext>
            </a:extLst>
          </p:cNvPr>
          <p:cNvPicPr>
            <a:picLocks noChangeAspect="1"/>
          </p:cNvPicPr>
          <p:nvPr/>
        </p:nvPicPr>
        <p:blipFill>
          <a:blip r:embed="rId2"/>
          <a:stretch>
            <a:fillRect/>
          </a:stretch>
        </p:blipFill>
        <p:spPr>
          <a:xfrm>
            <a:off x="205363" y="126872"/>
            <a:ext cx="1185846" cy="885628"/>
          </a:xfrm>
          <a:prstGeom prst="rect">
            <a:avLst/>
          </a:prstGeom>
        </p:spPr>
      </p:pic>
      <p:pic>
        <p:nvPicPr>
          <p:cNvPr id="3" name="Рисунок 2">
            <a:extLst>
              <a:ext uri="{FF2B5EF4-FFF2-40B4-BE49-F238E27FC236}">
                <a16:creationId xmlns:a16="http://schemas.microsoft.com/office/drawing/2014/main" id="{313382BA-35C9-434A-AFDB-E5F48F75D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286" y="1587549"/>
            <a:ext cx="4006338" cy="4006338"/>
          </a:xfrm>
          <a:prstGeom prst="rect">
            <a:avLst/>
          </a:prstGeom>
        </p:spPr>
      </p:pic>
      <p:pic>
        <p:nvPicPr>
          <p:cNvPr id="7" name="Рисунок 6">
            <a:extLst>
              <a:ext uri="{FF2B5EF4-FFF2-40B4-BE49-F238E27FC236}">
                <a16:creationId xmlns:a16="http://schemas.microsoft.com/office/drawing/2014/main" id="{ACD3D1CD-1E8D-4241-8932-9D9E94C56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4629" y="0"/>
            <a:ext cx="2847862" cy="345195"/>
          </a:xfrm>
          <a:prstGeom prst="rect">
            <a:avLst/>
          </a:prstGeom>
        </p:spPr>
      </p:pic>
      <p:pic>
        <p:nvPicPr>
          <p:cNvPr id="10" name="Рисунок 9">
            <a:extLst>
              <a:ext uri="{FF2B5EF4-FFF2-40B4-BE49-F238E27FC236}">
                <a16:creationId xmlns:a16="http://schemas.microsoft.com/office/drawing/2014/main" id="{2A925FC0-6843-4E04-B7D0-4C5AAF489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2510" y="40060"/>
            <a:ext cx="424127" cy="305135"/>
          </a:xfrm>
          <a:prstGeom prst="rect">
            <a:avLst/>
          </a:prstGeom>
        </p:spPr>
      </p:pic>
      <p:sp>
        <p:nvSpPr>
          <p:cNvPr id="6" name="TextBox 5">
            <a:extLst>
              <a:ext uri="{FF2B5EF4-FFF2-40B4-BE49-F238E27FC236}">
                <a16:creationId xmlns:a16="http://schemas.microsoft.com/office/drawing/2014/main" id="{10309F7C-E428-49C3-BE73-40D7690B7AB7}"/>
              </a:ext>
            </a:extLst>
          </p:cNvPr>
          <p:cNvSpPr txBox="1"/>
          <p:nvPr/>
        </p:nvSpPr>
        <p:spPr>
          <a:xfrm>
            <a:off x="3234005" y="1738248"/>
            <a:ext cx="2093004" cy="276999"/>
          </a:xfrm>
          <a:prstGeom prst="rect">
            <a:avLst/>
          </a:prstGeom>
          <a:noFill/>
        </p:spPr>
        <p:txBody>
          <a:bodyPr wrap="square">
            <a:spAutoFit/>
          </a:bodyPr>
          <a:lstStyle/>
          <a:p>
            <a:r>
              <a:rPr lang="ru-RU" sz="1200" b="1" dirty="0">
                <a:solidFill>
                  <a:schemeClr val="bg1"/>
                </a:solidFill>
              </a:rPr>
              <a:t>ВЕДРО </a:t>
            </a:r>
            <a:r>
              <a:rPr lang="en-US" sz="1200" b="1" dirty="0">
                <a:solidFill>
                  <a:schemeClr val="bg1"/>
                </a:solidFill>
              </a:rPr>
              <a:t>BLUMENBERG</a:t>
            </a:r>
            <a:endParaRPr lang="ru-RU" sz="1400" b="1" dirty="0">
              <a:solidFill>
                <a:schemeClr val="bg1"/>
              </a:solidFill>
            </a:endParaRPr>
          </a:p>
        </p:txBody>
      </p:sp>
    </p:spTree>
    <p:extLst>
      <p:ext uri="{BB962C8B-B14F-4D97-AF65-F5344CB8AC3E}">
        <p14:creationId xmlns:p14="http://schemas.microsoft.com/office/powerpoint/2010/main" val="1605165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9E49A2-BC9D-431B-880D-3964A435CBC2}"/>
              </a:ext>
            </a:extLst>
          </p:cNvPr>
          <p:cNvPicPr>
            <a:picLocks noChangeAspect="1"/>
          </p:cNvPicPr>
          <p:nvPr/>
        </p:nvPicPr>
        <p:blipFill>
          <a:blip r:embed="rId2"/>
          <a:stretch>
            <a:fillRect/>
          </a:stretch>
        </p:blipFill>
        <p:spPr>
          <a:xfrm>
            <a:off x="205363" y="126872"/>
            <a:ext cx="1185846" cy="885628"/>
          </a:xfrm>
          <a:prstGeom prst="rect">
            <a:avLst/>
          </a:prstGeom>
        </p:spPr>
      </p:pic>
      <p:pic>
        <p:nvPicPr>
          <p:cNvPr id="10" name="Рисунок 9">
            <a:extLst>
              <a:ext uri="{FF2B5EF4-FFF2-40B4-BE49-F238E27FC236}">
                <a16:creationId xmlns:a16="http://schemas.microsoft.com/office/drawing/2014/main" id="{2A925FC0-6843-4E04-B7D0-4C5AAF489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2510" y="40060"/>
            <a:ext cx="424127" cy="305135"/>
          </a:xfrm>
          <a:prstGeom prst="rect">
            <a:avLst/>
          </a:prstGeom>
        </p:spPr>
      </p:pic>
      <p:pic>
        <p:nvPicPr>
          <p:cNvPr id="3" name="Рисунок 2">
            <a:extLst>
              <a:ext uri="{FF2B5EF4-FFF2-40B4-BE49-F238E27FC236}">
                <a16:creationId xmlns:a16="http://schemas.microsoft.com/office/drawing/2014/main" id="{4E3270A3-8C86-4CEB-B509-C912CFEAFF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6232" y="40060"/>
            <a:ext cx="2067760" cy="316403"/>
          </a:xfrm>
          <a:prstGeom prst="rect">
            <a:avLst/>
          </a:prstGeom>
        </p:spPr>
      </p:pic>
      <p:sp>
        <p:nvSpPr>
          <p:cNvPr id="12" name="TextBox 11">
            <a:extLst>
              <a:ext uri="{FF2B5EF4-FFF2-40B4-BE49-F238E27FC236}">
                <a16:creationId xmlns:a16="http://schemas.microsoft.com/office/drawing/2014/main" id="{C4D57BA1-3B9C-4372-8709-ACE32CBDD81F}"/>
              </a:ext>
            </a:extLst>
          </p:cNvPr>
          <p:cNvSpPr txBox="1"/>
          <p:nvPr/>
        </p:nvSpPr>
        <p:spPr>
          <a:xfrm>
            <a:off x="6669705" y="1178370"/>
            <a:ext cx="5316932" cy="4801314"/>
          </a:xfrm>
          <a:prstGeom prst="rect">
            <a:avLst/>
          </a:prstGeom>
          <a:noFill/>
        </p:spPr>
        <p:txBody>
          <a:bodyPr wrap="square">
            <a:spAutoFit/>
          </a:bodyPr>
          <a:lstStyle/>
          <a:p>
            <a:r>
              <a:rPr lang="ru-RU" dirty="0" err="1"/>
              <a:t>Stiebel</a:t>
            </a:r>
            <a:r>
              <a:rPr lang="ru-RU" dirty="0"/>
              <a:t> </a:t>
            </a:r>
            <a:r>
              <a:rPr lang="ru-RU" dirty="0" err="1"/>
              <a:t>Eltron</a:t>
            </a:r>
            <a:endParaRPr lang="ru-RU" dirty="0"/>
          </a:p>
          <a:p>
            <a:r>
              <a:rPr lang="ru-RU" dirty="0"/>
              <a:t>STIEBEL ELTRON — группа компаний, являющаяся одним из ведущих разработчиков, производителей и поставщиков технологического оборудования на мировом рынке в области возобновляемых источников энергии, водонагревательной техники и отопительных приборов.</a:t>
            </a:r>
          </a:p>
          <a:p>
            <a:endParaRPr lang="ru-RU" dirty="0"/>
          </a:p>
          <a:p>
            <a:r>
              <a:rPr lang="ru-RU" dirty="0"/>
              <a:t>С 1924 года успех компании зависел от высокого уровня компетентности и стандартов, инноваций, надёжности и качественного сервиса для потребителей. Группа компаний насчитывает пять национальных и международных производственных предприятий, 27 филиалов по всему миру и представительства более, чем в 120 странах. 50 процентов товарооборота компании приходится на экспорт.</a:t>
            </a:r>
          </a:p>
        </p:txBody>
      </p:sp>
      <p:pic>
        <p:nvPicPr>
          <p:cNvPr id="8" name="Рисунок 7">
            <a:extLst>
              <a:ext uri="{FF2B5EF4-FFF2-40B4-BE49-F238E27FC236}">
                <a16:creationId xmlns:a16="http://schemas.microsoft.com/office/drawing/2014/main" id="{0F92E77A-A332-4FD9-9AC6-AF097D8B0B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815" y="1178370"/>
            <a:ext cx="5849665" cy="2994673"/>
          </a:xfrm>
          <a:prstGeom prst="rect">
            <a:avLst/>
          </a:prstGeom>
        </p:spPr>
      </p:pic>
      <p:pic>
        <p:nvPicPr>
          <p:cNvPr id="13" name="Рисунок 12">
            <a:extLst>
              <a:ext uri="{FF2B5EF4-FFF2-40B4-BE49-F238E27FC236}">
                <a16:creationId xmlns:a16="http://schemas.microsoft.com/office/drawing/2014/main" id="{F9707EFB-D0D0-428F-872A-9842193028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14" y="4362894"/>
            <a:ext cx="2870551" cy="1616790"/>
          </a:xfrm>
          <a:prstGeom prst="rect">
            <a:avLst/>
          </a:prstGeom>
        </p:spPr>
      </p:pic>
      <p:pic>
        <p:nvPicPr>
          <p:cNvPr id="16" name="Рисунок 15">
            <a:extLst>
              <a:ext uri="{FF2B5EF4-FFF2-40B4-BE49-F238E27FC236}">
                <a16:creationId xmlns:a16="http://schemas.microsoft.com/office/drawing/2014/main" id="{AF58E550-5599-4EDF-A9A6-1476B8EBC6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6929" y="4362894"/>
            <a:ext cx="2870551" cy="1616790"/>
          </a:xfrm>
          <a:prstGeom prst="rect">
            <a:avLst/>
          </a:prstGeom>
        </p:spPr>
      </p:pic>
    </p:spTree>
    <p:extLst>
      <p:ext uri="{BB962C8B-B14F-4D97-AF65-F5344CB8AC3E}">
        <p14:creationId xmlns:p14="http://schemas.microsoft.com/office/powerpoint/2010/main" val="58538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9E49A2-BC9D-431B-880D-3964A435CBC2}"/>
              </a:ext>
            </a:extLst>
          </p:cNvPr>
          <p:cNvPicPr>
            <a:picLocks noChangeAspect="1"/>
          </p:cNvPicPr>
          <p:nvPr/>
        </p:nvPicPr>
        <p:blipFill>
          <a:blip r:embed="rId2"/>
          <a:stretch>
            <a:fillRect/>
          </a:stretch>
        </p:blipFill>
        <p:spPr>
          <a:xfrm>
            <a:off x="205363" y="126872"/>
            <a:ext cx="1185846" cy="885628"/>
          </a:xfrm>
          <a:prstGeom prst="rect">
            <a:avLst/>
          </a:prstGeom>
        </p:spPr>
      </p:pic>
      <p:pic>
        <p:nvPicPr>
          <p:cNvPr id="10" name="Рисунок 9">
            <a:extLst>
              <a:ext uri="{FF2B5EF4-FFF2-40B4-BE49-F238E27FC236}">
                <a16:creationId xmlns:a16="http://schemas.microsoft.com/office/drawing/2014/main" id="{2A925FC0-6843-4E04-B7D0-4C5AAF489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2510" y="40060"/>
            <a:ext cx="424127" cy="305135"/>
          </a:xfrm>
          <a:prstGeom prst="rect">
            <a:avLst/>
          </a:prstGeom>
        </p:spPr>
      </p:pic>
      <p:pic>
        <p:nvPicPr>
          <p:cNvPr id="3" name="Рисунок 2">
            <a:extLst>
              <a:ext uri="{FF2B5EF4-FFF2-40B4-BE49-F238E27FC236}">
                <a16:creationId xmlns:a16="http://schemas.microsoft.com/office/drawing/2014/main" id="{4E3270A3-8C86-4CEB-B509-C912CFEAFF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6232" y="40060"/>
            <a:ext cx="2067760" cy="316403"/>
          </a:xfrm>
          <a:prstGeom prst="rect">
            <a:avLst/>
          </a:prstGeom>
        </p:spPr>
      </p:pic>
      <p:pic>
        <p:nvPicPr>
          <p:cNvPr id="5" name="Рисунок 4">
            <a:extLst>
              <a:ext uri="{FF2B5EF4-FFF2-40B4-BE49-F238E27FC236}">
                <a16:creationId xmlns:a16="http://schemas.microsoft.com/office/drawing/2014/main" id="{7B33F26D-50EA-45C3-BE61-D2CF8D2664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350" y="1524000"/>
            <a:ext cx="3810000" cy="3810000"/>
          </a:xfrm>
          <a:prstGeom prst="rect">
            <a:avLst/>
          </a:prstGeom>
        </p:spPr>
      </p:pic>
      <p:sp>
        <p:nvSpPr>
          <p:cNvPr id="15" name="TextBox 14">
            <a:extLst>
              <a:ext uri="{FF2B5EF4-FFF2-40B4-BE49-F238E27FC236}">
                <a16:creationId xmlns:a16="http://schemas.microsoft.com/office/drawing/2014/main" id="{10356862-1852-4841-B5EC-33352CD6A33B}"/>
              </a:ext>
            </a:extLst>
          </p:cNvPr>
          <p:cNvSpPr txBox="1"/>
          <p:nvPr/>
        </p:nvSpPr>
        <p:spPr>
          <a:xfrm>
            <a:off x="2474042" y="1666257"/>
            <a:ext cx="1788242" cy="276999"/>
          </a:xfrm>
          <a:prstGeom prst="rect">
            <a:avLst/>
          </a:prstGeom>
          <a:noFill/>
        </p:spPr>
        <p:txBody>
          <a:bodyPr wrap="square">
            <a:spAutoFit/>
          </a:bodyPr>
          <a:lstStyle/>
          <a:p>
            <a:r>
              <a:rPr lang="ru-RU" sz="1200" b="1" dirty="0" err="1"/>
              <a:t>Stiebel</a:t>
            </a:r>
            <a:r>
              <a:rPr lang="ru-RU" sz="1200" b="1" dirty="0"/>
              <a:t> </a:t>
            </a:r>
            <a:r>
              <a:rPr lang="ru-RU" sz="1200" b="1" dirty="0" err="1"/>
              <a:t>Eltron</a:t>
            </a:r>
            <a:r>
              <a:rPr lang="ru-RU" sz="1200" b="1" dirty="0"/>
              <a:t> </a:t>
            </a:r>
            <a:r>
              <a:rPr lang="ru-RU" sz="1200" b="1" dirty="0" err="1"/>
              <a:t>Ultronic</a:t>
            </a:r>
            <a:r>
              <a:rPr lang="ru-RU" sz="1200" b="1" dirty="0"/>
              <a:t> S</a:t>
            </a:r>
          </a:p>
        </p:txBody>
      </p:sp>
      <p:pic>
        <p:nvPicPr>
          <p:cNvPr id="11" name="Рисунок 10">
            <a:extLst>
              <a:ext uri="{FF2B5EF4-FFF2-40B4-BE49-F238E27FC236}">
                <a16:creationId xmlns:a16="http://schemas.microsoft.com/office/drawing/2014/main" id="{961F0329-C06A-4F57-8C16-9ACBE2BD94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3514" y="1523999"/>
            <a:ext cx="3809999" cy="3809999"/>
          </a:xfrm>
          <a:prstGeom prst="rect">
            <a:avLst/>
          </a:prstGeom>
        </p:spPr>
      </p:pic>
      <p:sp>
        <p:nvSpPr>
          <p:cNvPr id="18" name="TextBox 17">
            <a:extLst>
              <a:ext uri="{FF2B5EF4-FFF2-40B4-BE49-F238E27FC236}">
                <a16:creationId xmlns:a16="http://schemas.microsoft.com/office/drawing/2014/main" id="{B34018EE-CCDC-49E6-86D1-B4A2DA62EF68}"/>
              </a:ext>
            </a:extLst>
          </p:cNvPr>
          <p:cNvSpPr txBox="1"/>
          <p:nvPr/>
        </p:nvSpPr>
        <p:spPr>
          <a:xfrm>
            <a:off x="6450020" y="1666257"/>
            <a:ext cx="1788242" cy="276999"/>
          </a:xfrm>
          <a:prstGeom prst="rect">
            <a:avLst/>
          </a:prstGeom>
          <a:noFill/>
        </p:spPr>
        <p:txBody>
          <a:bodyPr wrap="square">
            <a:spAutoFit/>
          </a:bodyPr>
          <a:lstStyle/>
          <a:p>
            <a:r>
              <a:rPr lang="ru-RU" sz="1200" b="1" dirty="0" err="1"/>
              <a:t>Stiebel</a:t>
            </a:r>
            <a:r>
              <a:rPr lang="ru-RU" sz="1200" b="1" dirty="0"/>
              <a:t> </a:t>
            </a:r>
            <a:r>
              <a:rPr lang="ru-RU" sz="1200" b="1" dirty="0" err="1"/>
              <a:t>Eltron</a:t>
            </a:r>
            <a:r>
              <a:rPr lang="ru-RU" sz="1200" b="1" dirty="0"/>
              <a:t> </a:t>
            </a:r>
            <a:r>
              <a:rPr lang="ru-RU" sz="1200" b="1" dirty="0" err="1"/>
              <a:t>Ultronic</a:t>
            </a:r>
            <a:r>
              <a:rPr lang="ru-RU" sz="1200" b="1" dirty="0"/>
              <a:t> W</a:t>
            </a:r>
          </a:p>
        </p:txBody>
      </p:sp>
      <p:pic>
        <p:nvPicPr>
          <p:cNvPr id="20" name="Рисунок 19">
            <a:extLst>
              <a:ext uri="{FF2B5EF4-FFF2-40B4-BE49-F238E27FC236}">
                <a16:creationId xmlns:a16="http://schemas.microsoft.com/office/drawing/2014/main" id="{7AAE0FF4-77DE-438E-8E4C-E3845EE3C4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6147" y="1523999"/>
            <a:ext cx="3667744" cy="3667744"/>
          </a:xfrm>
          <a:prstGeom prst="rect">
            <a:avLst/>
          </a:prstGeom>
        </p:spPr>
      </p:pic>
      <p:sp>
        <p:nvSpPr>
          <p:cNvPr id="22" name="TextBox 21">
            <a:extLst>
              <a:ext uri="{FF2B5EF4-FFF2-40B4-BE49-F238E27FC236}">
                <a16:creationId xmlns:a16="http://schemas.microsoft.com/office/drawing/2014/main" id="{B330711F-6264-4554-9943-917CA65FBFD4}"/>
              </a:ext>
            </a:extLst>
          </p:cNvPr>
          <p:cNvSpPr txBox="1"/>
          <p:nvPr/>
        </p:nvSpPr>
        <p:spPr>
          <a:xfrm>
            <a:off x="10511913" y="5109640"/>
            <a:ext cx="6098458" cy="276999"/>
          </a:xfrm>
          <a:prstGeom prst="rect">
            <a:avLst/>
          </a:prstGeom>
          <a:noFill/>
        </p:spPr>
        <p:txBody>
          <a:bodyPr wrap="square">
            <a:spAutoFit/>
          </a:bodyPr>
          <a:lstStyle/>
          <a:p>
            <a:r>
              <a:rPr lang="ru-RU" sz="1200" b="1" dirty="0" err="1"/>
              <a:t>Stiebel</a:t>
            </a:r>
            <a:r>
              <a:rPr lang="ru-RU" sz="1200" b="1" dirty="0"/>
              <a:t> </a:t>
            </a:r>
            <a:r>
              <a:rPr lang="ru-RU" sz="1200" b="1" dirty="0" err="1"/>
              <a:t>Eltron</a:t>
            </a:r>
            <a:r>
              <a:rPr lang="ru-RU" sz="1200" b="1" dirty="0"/>
              <a:t> HTE 5</a:t>
            </a:r>
          </a:p>
        </p:txBody>
      </p:sp>
    </p:spTree>
    <p:extLst>
      <p:ext uri="{BB962C8B-B14F-4D97-AF65-F5344CB8AC3E}">
        <p14:creationId xmlns:p14="http://schemas.microsoft.com/office/powerpoint/2010/main" val="3875610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9E49A2-BC9D-431B-880D-3964A435CBC2}"/>
              </a:ext>
            </a:extLst>
          </p:cNvPr>
          <p:cNvPicPr>
            <a:picLocks noChangeAspect="1"/>
          </p:cNvPicPr>
          <p:nvPr/>
        </p:nvPicPr>
        <p:blipFill>
          <a:blip r:embed="rId2"/>
          <a:stretch>
            <a:fillRect/>
          </a:stretch>
        </p:blipFill>
        <p:spPr>
          <a:xfrm>
            <a:off x="205363" y="126872"/>
            <a:ext cx="1185846" cy="885628"/>
          </a:xfrm>
          <a:prstGeom prst="rect">
            <a:avLst/>
          </a:prstGeom>
        </p:spPr>
      </p:pic>
      <p:pic>
        <p:nvPicPr>
          <p:cNvPr id="5" name="Рисунок 4">
            <a:extLst>
              <a:ext uri="{FF2B5EF4-FFF2-40B4-BE49-F238E27FC236}">
                <a16:creationId xmlns:a16="http://schemas.microsoft.com/office/drawing/2014/main" id="{668E2CD1-D54E-4813-8CF8-2D451CCB5046}"/>
              </a:ext>
            </a:extLst>
          </p:cNvPr>
          <p:cNvPicPr>
            <a:picLocks noChangeAspect="1"/>
          </p:cNvPicPr>
          <p:nvPr/>
        </p:nvPicPr>
        <p:blipFill>
          <a:blip r:embed="rId3"/>
          <a:stretch>
            <a:fillRect/>
          </a:stretch>
        </p:blipFill>
        <p:spPr>
          <a:xfrm>
            <a:off x="10028850" y="272419"/>
            <a:ext cx="1284062" cy="298032"/>
          </a:xfrm>
          <a:prstGeom prst="rect">
            <a:avLst/>
          </a:prstGeom>
        </p:spPr>
      </p:pic>
      <p:pic>
        <p:nvPicPr>
          <p:cNvPr id="7" name="Рисунок 6">
            <a:extLst>
              <a:ext uri="{FF2B5EF4-FFF2-40B4-BE49-F238E27FC236}">
                <a16:creationId xmlns:a16="http://schemas.microsoft.com/office/drawing/2014/main" id="{79CB8EBB-26E5-43FD-A58F-62E0D134AE5C}"/>
              </a:ext>
            </a:extLst>
          </p:cNvPr>
          <p:cNvPicPr>
            <a:picLocks noChangeAspect="1"/>
          </p:cNvPicPr>
          <p:nvPr/>
        </p:nvPicPr>
        <p:blipFill>
          <a:blip r:embed="rId4"/>
          <a:stretch>
            <a:fillRect/>
          </a:stretch>
        </p:blipFill>
        <p:spPr>
          <a:xfrm>
            <a:off x="11470474" y="207898"/>
            <a:ext cx="643302" cy="361788"/>
          </a:xfrm>
          <a:prstGeom prst="rect">
            <a:avLst/>
          </a:prstGeom>
        </p:spPr>
      </p:pic>
      <p:pic>
        <p:nvPicPr>
          <p:cNvPr id="15" name="Рисунок 14">
            <a:extLst>
              <a:ext uri="{FF2B5EF4-FFF2-40B4-BE49-F238E27FC236}">
                <a16:creationId xmlns:a16="http://schemas.microsoft.com/office/drawing/2014/main" id="{42F6CCB8-16D6-434B-9521-B9CD4FF30F00}"/>
              </a:ext>
            </a:extLst>
          </p:cNvPr>
          <p:cNvPicPr>
            <a:picLocks noChangeAspect="1"/>
          </p:cNvPicPr>
          <p:nvPr/>
        </p:nvPicPr>
        <p:blipFill>
          <a:blip r:embed="rId5"/>
          <a:stretch>
            <a:fillRect/>
          </a:stretch>
        </p:blipFill>
        <p:spPr>
          <a:xfrm>
            <a:off x="995004" y="1224792"/>
            <a:ext cx="4296738" cy="2399808"/>
          </a:xfrm>
          <a:prstGeom prst="rect">
            <a:avLst/>
          </a:prstGeom>
        </p:spPr>
      </p:pic>
      <p:pic>
        <p:nvPicPr>
          <p:cNvPr id="18" name="Рисунок 17">
            <a:extLst>
              <a:ext uri="{FF2B5EF4-FFF2-40B4-BE49-F238E27FC236}">
                <a16:creationId xmlns:a16="http://schemas.microsoft.com/office/drawing/2014/main" id="{8311414B-1C3D-488F-9EF2-5F7F6F382505}"/>
              </a:ext>
            </a:extLst>
          </p:cNvPr>
          <p:cNvPicPr>
            <a:picLocks noChangeAspect="1"/>
          </p:cNvPicPr>
          <p:nvPr/>
        </p:nvPicPr>
        <p:blipFill>
          <a:blip r:embed="rId6"/>
          <a:stretch>
            <a:fillRect/>
          </a:stretch>
        </p:blipFill>
        <p:spPr>
          <a:xfrm>
            <a:off x="995004" y="3926047"/>
            <a:ext cx="4296738" cy="2233740"/>
          </a:xfrm>
          <a:prstGeom prst="rect">
            <a:avLst/>
          </a:prstGeom>
        </p:spPr>
      </p:pic>
      <p:sp>
        <p:nvSpPr>
          <p:cNvPr id="20" name="TextBox 19">
            <a:extLst>
              <a:ext uri="{FF2B5EF4-FFF2-40B4-BE49-F238E27FC236}">
                <a16:creationId xmlns:a16="http://schemas.microsoft.com/office/drawing/2014/main" id="{61BF66F2-D7EB-495F-B3BE-06C4E2F687F0}"/>
              </a:ext>
            </a:extLst>
          </p:cNvPr>
          <p:cNvSpPr txBox="1"/>
          <p:nvPr/>
        </p:nvSpPr>
        <p:spPr>
          <a:xfrm>
            <a:off x="5529743" y="1316276"/>
            <a:ext cx="6094602" cy="2308324"/>
          </a:xfrm>
          <a:prstGeom prst="rect">
            <a:avLst/>
          </a:prstGeom>
          <a:noFill/>
        </p:spPr>
        <p:txBody>
          <a:bodyPr wrap="square">
            <a:spAutoFit/>
          </a:bodyPr>
          <a:lstStyle/>
          <a:p>
            <a:r>
              <a:rPr lang="ru-RU" sz="1200" dirty="0"/>
              <a:t>СОВРЕМЕННЫЙ ДИЗАЙН С 2016 ГОДА!</a:t>
            </a:r>
          </a:p>
          <a:p>
            <a:endParaRPr lang="ru-RU" sz="1200" dirty="0"/>
          </a:p>
          <a:p>
            <a:r>
              <a:rPr lang="ru-RU" sz="1200" dirty="0"/>
              <a:t>Обычно первое что посещает человек утром — ванная комната. </a:t>
            </a:r>
          </a:p>
          <a:p>
            <a:r>
              <a:rPr lang="ru-RU" sz="1200" dirty="0"/>
              <a:t>Это то место, которое встречает человека после его пробуждения и провожает перед отходом ко сну.</a:t>
            </a:r>
          </a:p>
          <a:p>
            <a:endParaRPr lang="ru-RU" sz="1200" dirty="0"/>
          </a:p>
          <a:p>
            <a:r>
              <a:rPr lang="ru-RU" sz="1200" dirty="0"/>
              <a:t>Это и определило основную специализацию компании MOBO на следующие годы – ванная комната. </a:t>
            </a:r>
          </a:p>
          <a:p>
            <a:r>
              <a:rPr lang="ru-RU" sz="1200" dirty="0"/>
              <a:t>Первым продуктом который  выпустила MOBO стали зеркала с подсветкой (и без). </a:t>
            </a:r>
          </a:p>
          <a:p>
            <a:r>
              <a:rPr lang="ru-RU" sz="1200" dirty="0"/>
              <a:t>Затем фабрика стала делать первые шаги в производстве мебели. </a:t>
            </a:r>
          </a:p>
          <a:p>
            <a:r>
              <a:rPr lang="ru-RU" sz="1200" dirty="0"/>
              <a:t>Эксперименты по материалам, фурнитуре, покрытиям, так появлялись первые тумбы под раковину.</a:t>
            </a:r>
          </a:p>
        </p:txBody>
      </p:sp>
    </p:spTree>
    <p:extLst>
      <p:ext uri="{BB962C8B-B14F-4D97-AF65-F5344CB8AC3E}">
        <p14:creationId xmlns:p14="http://schemas.microsoft.com/office/powerpoint/2010/main" val="1224861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9E49A2-BC9D-431B-880D-3964A435CBC2}"/>
              </a:ext>
            </a:extLst>
          </p:cNvPr>
          <p:cNvPicPr>
            <a:picLocks noChangeAspect="1"/>
          </p:cNvPicPr>
          <p:nvPr/>
        </p:nvPicPr>
        <p:blipFill>
          <a:blip r:embed="rId2"/>
          <a:stretch>
            <a:fillRect/>
          </a:stretch>
        </p:blipFill>
        <p:spPr>
          <a:xfrm>
            <a:off x="205363" y="126872"/>
            <a:ext cx="1185846" cy="885628"/>
          </a:xfrm>
          <a:prstGeom prst="rect">
            <a:avLst/>
          </a:prstGeom>
        </p:spPr>
      </p:pic>
      <p:pic>
        <p:nvPicPr>
          <p:cNvPr id="5" name="Рисунок 4">
            <a:extLst>
              <a:ext uri="{FF2B5EF4-FFF2-40B4-BE49-F238E27FC236}">
                <a16:creationId xmlns:a16="http://schemas.microsoft.com/office/drawing/2014/main" id="{668E2CD1-D54E-4813-8CF8-2D451CCB5046}"/>
              </a:ext>
            </a:extLst>
          </p:cNvPr>
          <p:cNvPicPr>
            <a:picLocks noChangeAspect="1"/>
          </p:cNvPicPr>
          <p:nvPr/>
        </p:nvPicPr>
        <p:blipFill>
          <a:blip r:embed="rId3"/>
          <a:stretch>
            <a:fillRect/>
          </a:stretch>
        </p:blipFill>
        <p:spPr>
          <a:xfrm>
            <a:off x="10028850" y="272419"/>
            <a:ext cx="1284062" cy="298032"/>
          </a:xfrm>
          <a:prstGeom prst="rect">
            <a:avLst/>
          </a:prstGeom>
        </p:spPr>
      </p:pic>
      <p:pic>
        <p:nvPicPr>
          <p:cNvPr id="7" name="Рисунок 6">
            <a:extLst>
              <a:ext uri="{FF2B5EF4-FFF2-40B4-BE49-F238E27FC236}">
                <a16:creationId xmlns:a16="http://schemas.microsoft.com/office/drawing/2014/main" id="{79CB8EBB-26E5-43FD-A58F-62E0D134AE5C}"/>
              </a:ext>
            </a:extLst>
          </p:cNvPr>
          <p:cNvPicPr>
            <a:picLocks noChangeAspect="1"/>
          </p:cNvPicPr>
          <p:nvPr/>
        </p:nvPicPr>
        <p:blipFill>
          <a:blip r:embed="rId4"/>
          <a:stretch>
            <a:fillRect/>
          </a:stretch>
        </p:blipFill>
        <p:spPr>
          <a:xfrm>
            <a:off x="11470474" y="207898"/>
            <a:ext cx="643302" cy="361788"/>
          </a:xfrm>
          <a:prstGeom prst="rect">
            <a:avLst/>
          </a:prstGeom>
        </p:spPr>
      </p:pic>
      <p:pic>
        <p:nvPicPr>
          <p:cNvPr id="3" name="Рисунок 2">
            <a:extLst>
              <a:ext uri="{FF2B5EF4-FFF2-40B4-BE49-F238E27FC236}">
                <a16:creationId xmlns:a16="http://schemas.microsoft.com/office/drawing/2014/main" id="{53971408-C471-43F2-8652-98E1435A93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8212" y="894397"/>
            <a:ext cx="7323544" cy="1874562"/>
          </a:xfrm>
          <a:prstGeom prst="rect">
            <a:avLst/>
          </a:prstGeom>
        </p:spPr>
      </p:pic>
      <p:pic>
        <p:nvPicPr>
          <p:cNvPr id="8" name="Рисунок 7">
            <a:extLst>
              <a:ext uri="{FF2B5EF4-FFF2-40B4-BE49-F238E27FC236}">
                <a16:creationId xmlns:a16="http://schemas.microsoft.com/office/drawing/2014/main" id="{6B789718-8453-4115-863C-D1DCC356B2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8530" y="2853932"/>
            <a:ext cx="6811816" cy="1743579"/>
          </a:xfrm>
          <a:prstGeom prst="rect">
            <a:avLst/>
          </a:prstGeom>
        </p:spPr>
      </p:pic>
      <p:pic>
        <p:nvPicPr>
          <p:cNvPr id="10" name="Рисунок 9">
            <a:extLst>
              <a:ext uri="{FF2B5EF4-FFF2-40B4-BE49-F238E27FC236}">
                <a16:creationId xmlns:a16="http://schemas.microsoft.com/office/drawing/2014/main" id="{D0FD073E-0ED8-493E-B045-D8A7EA3B6E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9984" y="4762239"/>
            <a:ext cx="6811816" cy="1805595"/>
          </a:xfrm>
          <a:prstGeom prst="rect">
            <a:avLst/>
          </a:prstGeom>
        </p:spPr>
      </p:pic>
      <p:sp>
        <p:nvSpPr>
          <p:cNvPr id="14" name="TextBox 13">
            <a:extLst>
              <a:ext uri="{FF2B5EF4-FFF2-40B4-BE49-F238E27FC236}">
                <a16:creationId xmlns:a16="http://schemas.microsoft.com/office/drawing/2014/main" id="{540BFEEC-0B8D-4D65-B9D3-15ECF820C5A9}"/>
              </a:ext>
            </a:extLst>
          </p:cNvPr>
          <p:cNvSpPr txBox="1"/>
          <p:nvPr/>
        </p:nvSpPr>
        <p:spPr>
          <a:xfrm>
            <a:off x="1422978" y="1800420"/>
            <a:ext cx="1788242" cy="276999"/>
          </a:xfrm>
          <a:prstGeom prst="rect">
            <a:avLst/>
          </a:prstGeom>
          <a:noFill/>
        </p:spPr>
        <p:txBody>
          <a:bodyPr wrap="square">
            <a:spAutoFit/>
          </a:bodyPr>
          <a:lstStyle/>
          <a:p>
            <a:r>
              <a:rPr lang="en-US" sz="1200" b="1" dirty="0"/>
              <a:t>BOX</a:t>
            </a:r>
            <a:endParaRPr lang="ru-RU" sz="1200" b="1" dirty="0"/>
          </a:p>
        </p:txBody>
      </p:sp>
      <p:sp>
        <p:nvSpPr>
          <p:cNvPr id="16" name="TextBox 15">
            <a:extLst>
              <a:ext uri="{FF2B5EF4-FFF2-40B4-BE49-F238E27FC236}">
                <a16:creationId xmlns:a16="http://schemas.microsoft.com/office/drawing/2014/main" id="{A47D360A-4A70-4727-A78E-BDC22BEA83DB}"/>
              </a:ext>
            </a:extLst>
          </p:cNvPr>
          <p:cNvSpPr txBox="1"/>
          <p:nvPr/>
        </p:nvSpPr>
        <p:spPr>
          <a:xfrm>
            <a:off x="3211220" y="1800421"/>
            <a:ext cx="1788242" cy="276999"/>
          </a:xfrm>
          <a:prstGeom prst="rect">
            <a:avLst/>
          </a:prstGeom>
          <a:noFill/>
        </p:spPr>
        <p:txBody>
          <a:bodyPr wrap="square">
            <a:spAutoFit/>
          </a:bodyPr>
          <a:lstStyle/>
          <a:p>
            <a:r>
              <a:rPr lang="en-US" sz="1200" b="1" dirty="0"/>
              <a:t>ECLIPSE</a:t>
            </a:r>
            <a:endParaRPr lang="ru-RU" sz="1200" b="1" dirty="0"/>
          </a:p>
        </p:txBody>
      </p:sp>
      <p:sp>
        <p:nvSpPr>
          <p:cNvPr id="17" name="TextBox 16">
            <a:extLst>
              <a:ext uri="{FF2B5EF4-FFF2-40B4-BE49-F238E27FC236}">
                <a16:creationId xmlns:a16="http://schemas.microsoft.com/office/drawing/2014/main" id="{A06720F7-A9AB-40F2-B434-6FE7139B6085}"/>
              </a:ext>
            </a:extLst>
          </p:cNvPr>
          <p:cNvSpPr txBox="1"/>
          <p:nvPr/>
        </p:nvSpPr>
        <p:spPr>
          <a:xfrm>
            <a:off x="5034228" y="1815962"/>
            <a:ext cx="1788242" cy="276999"/>
          </a:xfrm>
          <a:prstGeom prst="rect">
            <a:avLst/>
          </a:prstGeom>
          <a:noFill/>
        </p:spPr>
        <p:txBody>
          <a:bodyPr wrap="square">
            <a:spAutoFit/>
          </a:bodyPr>
          <a:lstStyle/>
          <a:p>
            <a:r>
              <a:rPr lang="en-US" sz="1200" b="1" dirty="0"/>
              <a:t>GALA</a:t>
            </a:r>
            <a:endParaRPr lang="ru-RU" sz="1200" b="1" dirty="0"/>
          </a:p>
        </p:txBody>
      </p:sp>
      <p:sp>
        <p:nvSpPr>
          <p:cNvPr id="19" name="TextBox 18">
            <a:extLst>
              <a:ext uri="{FF2B5EF4-FFF2-40B4-BE49-F238E27FC236}">
                <a16:creationId xmlns:a16="http://schemas.microsoft.com/office/drawing/2014/main" id="{EE9BD5AE-7085-4A6A-8193-1A7A26327148}"/>
              </a:ext>
            </a:extLst>
          </p:cNvPr>
          <p:cNvSpPr txBox="1"/>
          <p:nvPr/>
        </p:nvSpPr>
        <p:spPr>
          <a:xfrm>
            <a:off x="6974036" y="1817566"/>
            <a:ext cx="1788242" cy="276999"/>
          </a:xfrm>
          <a:prstGeom prst="rect">
            <a:avLst/>
          </a:prstGeom>
          <a:noFill/>
        </p:spPr>
        <p:txBody>
          <a:bodyPr wrap="square">
            <a:spAutoFit/>
          </a:bodyPr>
          <a:lstStyle/>
          <a:p>
            <a:r>
              <a:rPr lang="en-US" sz="1200" b="1" dirty="0"/>
              <a:t>LINE</a:t>
            </a:r>
            <a:endParaRPr lang="ru-RU" sz="1200" b="1" dirty="0"/>
          </a:p>
        </p:txBody>
      </p:sp>
      <p:sp>
        <p:nvSpPr>
          <p:cNvPr id="21" name="TextBox 20">
            <a:extLst>
              <a:ext uri="{FF2B5EF4-FFF2-40B4-BE49-F238E27FC236}">
                <a16:creationId xmlns:a16="http://schemas.microsoft.com/office/drawing/2014/main" id="{87A33AB3-45C9-4ABB-9755-A810E2F6C3B9}"/>
              </a:ext>
            </a:extLst>
          </p:cNvPr>
          <p:cNvSpPr txBox="1"/>
          <p:nvPr/>
        </p:nvSpPr>
        <p:spPr>
          <a:xfrm>
            <a:off x="3288530" y="3667656"/>
            <a:ext cx="1788242" cy="276999"/>
          </a:xfrm>
          <a:prstGeom prst="rect">
            <a:avLst/>
          </a:prstGeom>
          <a:noFill/>
        </p:spPr>
        <p:txBody>
          <a:bodyPr wrap="square">
            <a:spAutoFit/>
          </a:bodyPr>
          <a:lstStyle/>
          <a:p>
            <a:r>
              <a:rPr lang="en-US" sz="1200" b="1" dirty="0"/>
              <a:t>LUNE</a:t>
            </a:r>
            <a:endParaRPr lang="ru-RU" sz="1200" b="1" dirty="0"/>
          </a:p>
        </p:txBody>
      </p:sp>
      <p:sp>
        <p:nvSpPr>
          <p:cNvPr id="22" name="TextBox 21">
            <a:extLst>
              <a:ext uri="{FF2B5EF4-FFF2-40B4-BE49-F238E27FC236}">
                <a16:creationId xmlns:a16="http://schemas.microsoft.com/office/drawing/2014/main" id="{780F3A3E-446B-4021-B8E5-32C83E0870FE}"/>
              </a:ext>
            </a:extLst>
          </p:cNvPr>
          <p:cNvSpPr txBox="1"/>
          <p:nvPr/>
        </p:nvSpPr>
        <p:spPr>
          <a:xfrm>
            <a:off x="4906196" y="3667655"/>
            <a:ext cx="1788242" cy="276999"/>
          </a:xfrm>
          <a:prstGeom prst="rect">
            <a:avLst/>
          </a:prstGeom>
          <a:noFill/>
        </p:spPr>
        <p:txBody>
          <a:bodyPr wrap="square">
            <a:spAutoFit/>
          </a:bodyPr>
          <a:lstStyle/>
          <a:p>
            <a:r>
              <a:rPr lang="en-US" sz="1200" b="1" dirty="0"/>
              <a:t>MIRA</a:t>
            </a:r>
            <a:endParaRPr lang="ru-RU" sz="1200" b="1" dirty="0"/>
          </a:p>
        </p:txBody>
      </p:sp>
      <p:sp>
        <p:nvSpPr>
          <p:cNvPr id="23" name="TextBox 22">
            <a:extLst>
              <a:ext uri="{FF2B5EF4-FFF2-40B4-BE49-F238E27FC236}">
                <a16:creationId xmlns:a16="http://schemas.microsoft.com/office/drawing/2014/main" id="{66C9A875-EBD1-45C4-89BA-1952473D5287}"/>
              </a:ext>
            </a:extLst>
          </p:cNvPr>
          <p:cNvSpPr txBox="1"/>
          <p:nvPr/>
        </p:nvSpPr>
        <p:spPr>
          <a:xfrm>
            <a:off x="6694438" y="3690524"/>
            <a:ext cx="1788242" cy="276999"/>
          </a:xfrm>
          <a:prstGeom prst="rect">
            <a:avLst/>
          </a:prstGeom>
          <a:noFill/>
        </p:spPr>
        <p:txBody>
          <a:bodyPr wrap="square">
            <a:spAutoFit/>
          </a:bodyPr>
          <a:lstStyle/>
          <a:p>
            <a:r>
              <a:rPr lang="en-US" sz="1200" b="1" dirty="0"/>
              <a:t>PRIME</a:t>
            </a:r>
            <a:endParaRPr lang="ru-RU" sz="1200" b="1" dirty="0"/>
          </a:p>
        </p:txBody>
      </p:sp>
      <p:sp>
        <p:nvSpPr>
          <p:cNvPr id="24" name="TextBox 23">
            <a:extLst>
              <a:ext uri="{FF2B5EF4-FFF2-40B4-BE49-F238E27FC236}">
                <a16:creationId xmlns:a16="http://schemas.microsoft.com/office/drawing/2014/main" id="{CF986B00-4E94-4DEB-A14E-2778688E80CA}"/>
              </a:ext>
            </a:extLst>
          </p:cNvPr>
          <p:cNvSpPr txBox="1"/>
          <p:nvPr/>
        </p:nvSpPr>
        <p:spPr>
          <a:xfrm>
            <a:off x="8397392" y="3725721"/>
            <a:ext cx="1788242" cy="276999"/>
          </a:xfrm>
          <a:prstGeom prst="rect">
            <a:avLst/>
          </a:prstGeom>
          <a:noFill/>
        </p:spPr>
        <p:txBody>
          <a:bodyPr wrap="square">
            <a:spAutoFit/>
          </a:bodyPr>
          <a:lstStyle/>
          <a:p>
            <a:r>
              <a:rPr lang="en-US" sz="1200" b="1" dirty="0"/>
              <a:t>PULSE</a:t>
            </a:r>
            <a:endParaRPr lang="ru-RU" sz="1200" b="1" dirty="0"/>
          </a:p>
        </p:txBody>
      </p:sp>
      <p:sp>
        <p:nvSpPr>
          <p:cNvPr id="25" name="TextBox 24">
            <a:extLst>
              <a:ext uri="{FF2B5EF4-FFF2-40B4-BE49-F238E27FC236}">
                <a16:creationId xmlns:a16="http://schemas.microsoft.com/office/drawing/2014/main" id="{6DEDCA19-DD9B-425C-9A2E-8914920492D6}"/>
              </a:ext>
            </a:extLst>
          </p:cNvPr>
          <p:cNvSpPr txBox="1"/>
          <p:nvPr/>
        </p:nvSpPr>
        <p:spPr>
          <a:xfrm>
            <a:off x="5020823" y="5430998"/>
            <a:ext cx="1788242" cy="276999"/>
          </a:xfrm>
          <a:prstGeom prst="rect">
            <a:avLst/>
          </a:prstGeom>
          <a:noFill/>
        </p:spPr>
        <p:txBody>
          <a:bodyPr wrap="square">
            <a:spAutoFit/>
          </a:bodyPr>
          <a:lstStyle/>
          <a:p>
            <a:r>
              <a:rPr lang="en-US" sz="1200" b="1" dirty="0"/>
              <a:t>RING</a:t>
            </a:r>
            <a:endParaRPr lang="ru-RU" sz="1200" b="1" dirty="0"/>
          </a:p>
        </p:txBody>
      </p:sp>
      <p:sp>
        <p:nvSpPr>
          <p:cNvPr id="26" name="TextBox 25">
            <a:extLst>
              <a:ext uri="{FF2B5EF4-FFF2-40B4-BE49-F238E27FC236}">
                <a16:creationId xmlns:a16="http://schemas.microsoft.com/office/drawing/2014/main" id="{F4816F76-A0B6-493D-B94F-3CA9A85520B1}"/>
              </a:ext>
            </a:extLst>
          </p:cNvPr>
          <p:cNvSpPr txBox="1"/>
          <p:nvPr/>
        </p:nvSpPr>
        <p:spPr>
          <a:xfrm>
            <a:off x="6694438" y="5569497"/>
            <a:ext cx="1788242" cy="276999"/>
          </a:xfrm>
          <a:prstGeom prst="rect">
            <a:avLst/>
          </a:prstGeom>
          <a:noFill/>
        </p:spPr>
        <p:txBody>
          <a:bodyPr wrap="square">
            <a:spAutoFit/>
          </a:bodyPr>
          <a:lstStyle/>
          <a:p>
            <a:r>
              <a:rPr lang="en-US" sz="1200" b="1" dirty="0"/>
              <a:t>SIMPLE</a:t>
            </a:r>
            <a:endParaRPr lang="ru-RU" sz="1200" b="1" dirty="0"/>
          </a:p>
        </p:txBody>
      </p:sp>
      <p:sp>
        <p:nvSpPr>
          <p:cNvPr id="27" name="TextBox 26">
            <a:extLst>
              <a:ext uri="{FF2B5EF4-FFF2-40B4-BE49-F238E27FC236}">
                <a16:creationId xmlns:a16="http://schemas.microsoft.com/office/drawing/2014/main" id="{DF127345-2081-45CE-8195-F6B37F4A0686}"/>
              </a:ext>
            </a:extLst>
          </p:cNvPr>
          <p:cNvSpPr txBox="1"/>
          <p:nvPr/>
        </p:nvSpPr>
        <p:spPr>
          <a:xfrm>
            <a:off x="10308873" y="5707996"/>
            <a:ext cx="1788242" cy="276999"/>
          </a:xfrm>
          <a:prstGeom prst="rect">
            <a:avLst/>
          </a:prstGeom>
          <a:noFill/>
        </p:spPr>
        <p:txBody>
          <a:bodyPr wrap="square">
            <a:spAutoFit/>
          </a:bodyPr>
          <a:lstStyle/>
          <a:p>
            <a:r>
              <a:rPr lang="en-US" sz="1200" b="1" dirty="0"/>
              <a:t>VESTA</a:t>
            </a:r>
            <a:endParaRPr lang="ru-RU" sz="1200" b="1" dirty="0"/>
          </a:p>
        </p:txBody>
      </p:sp>
      <p:sp>
        <p:nvSpPr>
          <p:cNvPr id="28" name="TextBox 27">
            <a:extLst>
              <a:ext uri="{FF2B5EF4-FFF2-40B4-BE49-F238E27FC236}">
                <a16:creationId xmlns:a16="http://schemas.microsoft.com/office/drawing/2014/main" id="{08C06667-A9D0-40E0-97BF-63E06A92FC20}"/>
              </a:ext>
            </a:extLst>
          </p:cNvPr>
          <p:cNvSpPr txBox="1"/>
          <p:nvPr/>
        </p:nvSpPr>
        <p:spPr>
          <a:xfrm>
            <a:off x="8549792" y="5721896"/>
            <a:ext cx="1788242" cy="276999"/>
          </a:xfrm>
          <a:prstGeom prst="rect">
            <a:avLst/>
          </a:prstGeom>
          <a:noFill/>
        </p:spPr>
        <p:txBody>
          <a:bodyPr wrap="square">
            <a:spAutoFit/>
          </a:bodyPr>
          <a:lstStyle/>
          <a:p>
            <a:r>
              <a:rPr lang="en-US" sz="1200" b="1" dirty="0"/>
              <a:t>SKY+</a:t>
            </a:r>
            <a:endParaRPr lang="ru-RU" sz="1200" b="1" dirty="0"/>
          </a:p>
        </p:txBody>
      </p:sp>
    </p:spTree>
    <p:extLst>
      <p:ext uri="{BB962C8B-B14F-4D97-AF65-F5344CB8AC3E}">
        <p14:creationId xmlns:p14="http://schemas.microsoft.com/office/powerpoint/2010/main" val="60564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9E49A2-BC9D-431B-880D-3964A435CBC2}"/>
              </a:ext>
            </a:extLst>
          </p:cNvPr>
          <p:cNvPicPr>
            <a:picLocks noChangeAspect="1"/>
          </p:cNvPicPr>
          <p:nvPr/>
        </p:nvPicPr>
        <p:blipFill>
          <a:blip r:embed="rId2"/>
          <a:stretch>
            <a:fillRect/>
          </a:stretch>
        </p:blipFill>
        <p:spPr>
          <a:xfrm>
            <a:off x="205363" y="126872"/>
            <a:ext cx="1185846" cy="885628"/>
          </a:xfrm>
          <a:prstGeom prst="rect">
            <a:avLst/>
          </a:prstGeom>
        </p:spPr>
      </p:pic>
      <p:pic>
        <p:nvPicPr>
          <p:cNvPr id="3" name="Рисунок 2">
            <a:extLst>
              <a:ext uri="{FF2B5EF4-FFF2-40B4-BE49-F238E27FC236}">
                <a16:creationId xmlns:a16="http://schemas.microsoft.com/office/drawing/2014/main" id="{667DF2DE-BFFF-4F02-99F8-45C5490A3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0617" y="126872"/>
            <a:ext cx="885628" cy="885628"/>
          </a:xfrm>
          <a:prstGeom prst="rect">
            <a:avLst/>
          </a:prstGeom>
        </p:spPr>
      </p:pic>
      <p:sp>
        <p:nvSpPr>
          <p:cNvPr id="11" name="TextBox 10">
            <a:extLst>
              <a:ext uri="{FF2B5EF4-FFF2-40B4-BE49-F238E27FC236}">
                <a16:creationId xmlns:a16="http://schemas.microsoft.com/office/drawing/2014/main" id="{2B5146BB-32FC-4F70-8CAF-855869166115}"/>
              </a:ext>
            </a:extLst>
          </p:cNvPr>
          <p:cNvSpPr txBox="1"/>
          <p:nvPr/>
        </p:nvSpPr>
        <p:spPr>
          <a:xfrm>
            <a:off x="4118994" y="1134735"/>
            <a:ext cx="6910432" cy="2585323"/>
          </a:xfrm>
          <a:prstGeom prst="rect">
            <a:avLst/>
          </a:prstGeom>
          <a:noFill/>
        </p:spPr>
        <p:txBody>
          <a:bodyPr wrap="square">
            <a:spAutoFit/>
          </a:bodyPr>
          <a:lstStyle/>
          <a:p>
            <a:r>
              <a:rPr lang="ru-RU" sz="1200" dirty="0">
                <a:latin typeface="MuseoSansCyrillic"/>
              </a:rPr>
              <a:t>В 1973 году Вальтер открыл небольшой магазин специализированных товаров. Компания следовала «философии сдержанной роскоши»: уделяла внимание важным небольшим деталям, без которых не представить комфортную ванную комнату.</a:t>
            </a:r>
          </a:p>
          <a:p>
            <a:r>
              <a:rPr lang="ru-RU" sz="1200" dirty="0">
                <a:latin typeface="MuseoSansCyrillic"/>
              </a:rPr>
              <a:t>В 1981 году предприятие участвовало во франкфуртской Международной ярмарке. Через год – издавало каталог собственных коллекций. Немецкая педантичность, практичность, основательность объединились с изысканной классической красотой, не перегруженной деталями.</a:t>
            </a:r>
          </a:p>
          <a:p>
            <a:r>
              <a:rPr lang="ru-RU" sz="1200" dirty="0">
                <a:latin typeface="MuseoSansCyrillic"/>
              </a:rPr>
              <a:t>2007 год принес марке международную популярность. А в 2015 универсальность и эргономичность предметов вывели </a:t>
            </a:r>
            <a:r>
              <a:rPr lang="ru-RU" sz="1200" dirty="0" err="1">
                <a:latin typeface="MuseoSansCyrillic"/>
              </a:rPr>
              <a:t>Decor</a:t>
            </a:r>
            <a:r>
              <a:rPr lang="ru-RU" sz="1200" dirty="0">
                <a:latin typeface="MuseoSansCyrillic"/>
              </a:rPr>
              <a:t> </a:t>
            </a:r>
            <a:r>
              <a:rPr lang="ru-RU" sz="1200" dirty="0" err="1">
                <a:latin typeface="MuseoSansCyrillic"/>
              </a:rPr>
              <a:t>Walther</a:t>
            </a:r>
            <a:r>
              <a:rPr lang="ru-RU" sz="1200" dirty="0">
                <a:latin typeface="MuseoSansCyrillic"/>
              </a:rPr>
              <a:t> на вершину рейтинга лучших мебельных фабрик мира.</a:t>
            </a:r>
          </a:p>
          <a:p>
            <a:endParaRPr lang="ru-RU" sz="1200" dirty="0">
              <a:latin typeface="MuseoSansCyrillic"/>
            </a:endParaRPr>
          </a:p>
          <a:p>
            <a:r>
              <a:rPr lang="ru-RU" sz="1200" dirty="0">
                <a:latin typeface="MuseoSansCyrillic"/>
              </a:rPr>
              <a:t>Бренд </a:t>
            </a:r>
            <a:r>
              <a:rPr lang="ru-RU" sz="1200" dirty="0" err="1">
                <a:latin typeface="MuseoSansCyrillic"/>
              </a:rPr>
              <a:t>Decor</a:t>
            </a:r>
            <a:r>
              <a:rPr lang="ru-RU" sz="1200" dirty="0">
                <a:latin typeface="MuseoSansCyrillic"/>
              </a:rPr>
              <a:t> </a:t>
            </a:r>
            <a:r>
              <a:rPr lang="ru-RU" sz="1200" dirty="0" err="1">
                <a:latin typeface="MuseoSansCyrillic"/>
              </a:rPr>
              <a:t>Walther</a:t>
            </a:r>
            <a:r>
              <a:rPr lang="ru-RU" sz="1200" dirty="0">
                <a:latin typeface="MuseoSansCyrillic"/>
              </a:rPr>
              <a:t> сочетает традиции с новейшими технологиями. Добивается высокого качества, необычного притягательного дизайна, яркой выразительности. На производстве используется ручной труд. Каждое изделие сохраняет личные особенности и характер.</a:t>
            </a:r>
          </a:p>
          <a:p>
            <a:endParaRPr lang="ru-RU" dirty="0"/>
          </a:p>
        </p:txBody>
      </p:sp>
      <p:pic>
        <p:nvPicPr>
          <p:cNvPr id="7" name="Рисунок 6">
            <a:extLst>
              <a:ext uri="{FF2B5EF4-FFF2-40B4-BE49-F238E27FC236}">
                <a16:creationId xmlns:a16="http://schemas.microsoft.com/office/drawing/2014/main" id="{0250C54C-AC1F-4A27-B714-3ABC14DFCC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363" y="3720058"/>
            <a:ext cx="11847520" cy="2915883"/>
          </a:xfrm>
          <a:prstGeom prst="rect">
            <a:avLst/>
          </a:prstGeom>
        </p:spPr>
      </p:pic>
      <p:pic>
        <p:nvPicPr>
          <p:cNvPr id="13" name="Рисунок 12">
            <a:extLst>
              <a:ext uri="{FF2B5EF4-FFF2-40B4-BE49-F238E27FC236}">
                <a16:creationId xmlns:a16="http://schemas.microsoft.com/office/drawing/2014/main" id="{F9A0C471-804C-4C74-8E9C-4509DE830E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799" y="1094298"/>
            <a:ext cx="3607101" cy="2433092"/>
          </a:xfrm>
          <a:prstGeom prst="rect">
            <a:avLst/>
          </a:prstGeom>
        </p:spPr>
      </p:pic>
      <p:pic>
        <p:nvPicPr>
          <p:cNvPr id="8" name="Рисунок 7">
            <a:extLst>
              <a:ext uri="{FF2B5EF4-FFF2-40B4-BE49-F238E27FC236}">
                <a16:creationId xmlns:a16="http://schemas.microsoft.com/office/drawing/2014/main" id="{89B97B56-13C2-43AD-A834-BBCDCDE6A0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17336" y="146544"/>
            <a:ext cx="338601" cy="225734"/>
          </a:xfrm>
          <a:prstGeom prst="rect">
            <a:avLst/>
          </a:prstGeom>
        </p:spPr>
      </p:pic>
    </p:spTree>
    <p:extLst>
      <p:ext uri="{BB962C8B-B14F-4D97-AF65-F5344CB8AC3E}">
        <p14:creationId xmlns:p14="http://schemas.microsoft.com/office/powerpoint/2010/main" val="667857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9E49A2-BC9D-431B-880D-3964A435CBC2}"/>
              </a:ext>
            </a:extLst>
          </p:cNvPr>
          <p:cNvPicPr>
            <a:picLocks noChangeAspect="1"/>
          </p:cNvPicPr>
          <p:nvPr/>
        </p:nvPicPr>
        <p:blipFill>
          <a:blip r:embed="rId2"/>
          <a:stretch>
            <a:fillRect/>
          </a:stretch>
        </p:blipFill>
        <p:spPr>
          <a:xfrm>
            <a:off x="205363" y="126872"/>
            <a:ext cx="1185846" cy="885628"/>
          </a:xfrm>
          <a:prstGeom prst="rect">
            <a:avLst/>
          </a:prstGeom>
        </p:spPr>
      </p:pic>
      <p:pic>
        <p:nvPicPr>
          <p:cNvPr id="3" name="Рисунок 2">
            <a:extLst>
              <a:ext uri="{FF2B5EF4-FFF2-40B4-BE49-F238E27FC236}">
                <a16:creationId xmlns:a16="http://schemas.microsoft.com/office/drawing/2014/main" id="{667DF2DE-BFFF-4F02-99F8-45C5490A3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9972" y="126872"/>
            <a:ext cx="885628" cy="885628"/>
          </a:xfrm>
          <a:prstGeom prst="rect">
            <a:avLst/>
          </a:prstGeom>
        </p:spPr>
      </p:pic>
      <p:sp>
        <p:nvSpPr>
          <p:cNvPr id="9" name="TextBox 8">
            <a:extLst>
              <a:ext uri="{FF2B5EF4-FFF2-40B4-BE49-F238E27FC236}">
                <a16:creationId xmlns:a16="http://schemas.microsoft.com/office/drawing/2014/main" id="{497F241B-21B8-4EBE-95CD-60AB00D63028}"/>
              </a:ext>
            </a:extLst>
          </p:cNvPr>
          <p:cNvSpPr txBox="1"/>
          <p:nvPr/>
        </p:nvSpPr>
        <p:spPr>
          <a:xfrm>
            <a:off x="3875811" y="594894"/>
            <a:ext cx="4440378" cy="461665"/>
          </a:xfrm>
          <a:prstGeom prst="rect">
            <a:avLst/>
          </a:prstGeom>
          <a:noFill/>
        </p:spPr>
        <p:txBody>
          <a:bodyPr wrap="square">
            <a:spAutoFit/>
          </a:bodyPr>
          <a:lstStyle/>
          <a:p>
            <a:pPr marR="0" algn="l" rtl="0"/>
            <a:r>
              <a:rPr lang="ru-RU" sz="2400" b="1" baseline="0" dirty="0">
                <a:solidFill>
                  <a:srgbClr val="92D050"/>
                </a:solidFill>
                <a:latin typeface="Arial" panose="020B0604020202020204" pitchFamily="34" charset="0"/>
              </a:rPr>
              <a:t>Ассортимент и коллекции.</a:t>
            </a:r>
            <a:endParaRPr lang="ru-RU" sz="2400" b="0" i="0" u="none" strike="noStrike" baseline="0" dirty="0">
              <a:solidFill>
                <a:prstClr val="black"/>
              </a:solidFill>
              <a:latin typeface="Arial" panose="020B0604020202020204" pitchFamily="34" charset="0"/>
            </a:endParaRPr>
          </a:p>
        </p:txBody>
      </p:sp>
      <p:pic>
        <p:nvPicPr>
          <p:cNvPr id="6" name="Рисунок 5">
            <a:extLst>
              <a:ext uri="{FF2B5EF4-FFF2-40B4-BE49-F238E27FC236}">
                <a16:creationId xmlns:a16="http://schemas.microsoft.com/office/drawing/2014/main" id="{949CE52B-5C7E-4D27-981B-DBF5EDC4D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420" y="1291451"/>
            <a:ext cx="2874216" cy="2609430"/>
          </a:xfrm>
          <a:prstGeom prst="rect">
            <a:avLst/>
          </a:prstGeom>
        </p:spPr>
      </p:pic>
      <p:sp>
        <p:nvSpPr>
          <p:cNvPr id="10" name="TextBox 9">
            <a:extLst>
              <a:ext uri="{FF2B5EF4-FFF2-40B4-BE49-F238E27FC236}">
                <a16:creationId xmlns:a16="http://schemas.microsoft.com/office/drawing/2014/main" id="{6B2B4468-DE7B-47A3-92A7-046726EBAEE1}"/>
              </a:ext>
            </a:extLst>
          </p:cNvPr>
          <p:cNvSpPr txBox="1"/>
          <p:nvPr/>
        </p:nvSpPr>
        <p:spPr>
          <a:xfrm>
            <a:off x="2809587" y="3623882"/>
            <a:ext cx="644049" cy="276999"/>
          </a:xfrm>
          <a:prstGeom prst="rect">
            <a:avLst/>
          </a:prstGeom>
          <a:noFill/>
        </p:spPr>
        <p:txBody>
          <a:bodyPr wrap="square">
            <a:spAutoFit/>
          </a:bodyPr>
          <a:lstStyle/>
          <a:p>
            <a:r>
              <a:rPr lang="en-US" sz="1200" b="1" dirty="0">
                <a:solidFill>
                  <a:srgbClr val="394850"/>
                </a:solidFill>
              </a:rPr>
              <a:t>Corner</a:t>
            </a:r>
            <a:endParaRPr lang="ru-RU" sz="1400" b="1" dirty="0"/>
          </a:p>
        </p:txBody>
      </p:sp>
      <p:pic>
        <p:nvPicPr>
          <p:cNvPr id="11" name="Рисунок 10">
            <a:extLst>
              <a:ext uri="{FF2B5EF4-FFF2-40B4-BE49-F238E27FC236}">
                <a16:creationId xmlns:a16="http://schemas.microsoft.com/office/drawing/2014/main" id="{8D986E7C-4402-47B7-8EE4-4AEE77E954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0752" y="1291452"/>
            <a:ext cx="2797960" cy="2609430"/>
          </a:xfrm>
          <a:prstGeom prst="rect">
            <a:avLst/>
          </a:prstGeom>
        </p:spPr>
      </p:pic>
      <p:sp>
        <p:nvSpPr>
          <p:cNvPr id="21" name="TextBox 20">
            <a:extLst>
              <a:ext uri="{FF2B5EF4-FFF2-40B4-BE49-F238E27FC236}">
                <a16:creationId xmlns:a16="http://schemas.microsoft.com/office/drawing/2014/main" id="{D19593E5-4FB8-4299-89B7-DC9D6AE89F5B}"/>
              </a:ext>
            </a:extLst>
          </p:cNvPr>
          <p:cNvSpPr txBox="1"/>
          <p:nvPr/>
        </p:nvSpPr>
        <p:spPr>
          <a:xfrm>
            <a:off x="6152095" y="3608340"/>
            <a:ext cx="760433" cy="276999"/>
          </a:xfrm>
          <a:prstGeom prst="rect">
            <a:avLst/>
          </a:prstGeom>
          <a:noFill/>
        </p:spPr>
        <p:txBody>
          <a:bodyPr wrap="square">
            <a:spAutoFit/>
          </a:bodyPr>
          <a:lstStyle/>
          <a:p>
            <a:r>
              <a:rPr lang="en-US" sz="1200" b="1" dirty="0">
                <a:solidFill>
                  <a:srgbClr val="394850"/>
                </a:solidFill>
              </a:rPr>
              <a:t>Mikado</a:t>
            </a:r>
            <a:endParaRPr lang="ru-RU" sz="1400" b="1" dirty="0"/>
          </a:p>
        </p:txBody>
      </p:sp>
      <p:pic>
        <p:nvPicPr>
          <p:cNvPr id="13" name="Рисунок 12">
            <a:extLst>
              <a:ext uri="{FF2B5EF4-FFF2-40B4-BE49-F238E27FC236}">
                <a16:creationId xmlns:a16="http://schemas.microsoft.com/office/drawing/2014/main" id="{1E8796B9-298E-4C1E-B9CF-44198BC96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2128" y="1286624"/>
            <a:ext cx="4974509" cy="2609430"/>
          </a:xfrm>
          <a:prstGeom prst="rect">
            <a:avLst/>
          </a:prstGeom>
        </p:spPr>
      </p:pic>
      <p:sp>
        <p:nvSpPr>
          <p:cNvPr id="24" name="TextBox 23">
            <a:extLst>
              <a:ext uri="{FF2B5EF4-FFF2-40B4-BE49-F238E27FC236}">
                <a16:creationId xmlns:a16="http://schemas.microsoft.com/office/drawing/2014/main" id="{F92C7063-5BD5-4FB3-AA5F-16C8CCA5F0C3}"/>
              </a:ext>
            </a:extLst>
          </p:cNvPr>
          <p:cNvSpPr txBox="1"/>
          <p:nvPr/>
        </p:nvSpPr>
        <p:spPr>
          <a:xfrm>
            <a:off x="11431567" y="3623882"/>
            <a:ext cx="760433" cy="276999"/>
          </a:xfrm>
          <a:prstGeom prst="rect">
            <a:avLst/>
          </a:prstGeom>
          <a:noFill/>
        </p:spPr>
        <p:txBody>
          <a:bodyPr wrap="square">
            <a:spAutoFit/>
          </a:bodyPr>
          <a:lstStyle/>
          <a:p>
            <a:r>
              <a:rPr lang="en-US" sz="1200" b="1" dirty="0">
                <a:solidFill>
                  <a:srgbClr val="394850"/>
                </a:solidFill>
              </a:rPr>
              <a:t>Basic</a:t>
            </a:r>
            <a:endParaRPr lang="ru-RU" sz="1400" b="1" dirty="0"/>
          </a:p>
        </p:txBody>
      </p:sp>
      <p:pic>
        <p:nvPicPr>
          <p:cNvPr id="18" name="Рисунок 17">
            <a:extLst>
              <a:ext uri="{FF2B5EF4-FFF2-40B4-BE49-F238E27FC236}">
                <a16:creationId xmlns:a16="http://schemas.microsoft.com/office/drawing/2014/main" id="{E4120FDF-EAE3-40FD-8093-0869C52076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420" y="3903773"/>
            <a:ext cx="2777825" cy="2827355"/>
          </a:xfrm>
          <a:prstGeom prst="rect">
            <a:avLst/>
          </a:prstGeom>
        </p:spPr>
      </p:pic>
      <p:sp>
        <p:nvSpPr>
          <p:cNvPr id="28" name="TextBox 27">
            <a:extLst>
              <a:ext uri="{FF2B5EF4-FFF2-40B4-BE49-F238E27FC236}">
                <a16:creationId xmlns:a16="http://schemas.microsoft.com/office/drawing/2014/main" id="{0BC76C3F-00A1-4C16-909A-9E01F4F04726}"/>
              </a:ext>
            </a:extLst>
          </p:cNvPr>
          <p:cNvSpPr txBox="1"/>
          <p:nvPr/>
        </p:nvSpPr>
        <p:spPr>
          <a:xfrm>
            <a:off x="2713196" y="6233312"/>
            <a:ext cx="644049" cy="276999"/>
          </a:xfrm>
          <a:prstGeom prst="rect">
            <a:avLst/>
          </a:prstGeom>
          <a:noFill/>
        </p:spPr>
        <p:txBody>
          <a:bodyPr wrap="square">
            <a:spAutoFit/>
          </a:bodyPr>
          <a:lstStyle/>
          <a:p>
            <a:r>
              <a:rPr lang="en-US" sz="1200" b="1" dirty="0">
                <a:solidFill>
                  <a:srgbClr val="394850"/>
                </a:solidFill>
              </a:rPr>
              <a:t>Classic</a:t>
            </a:r>
            <a:endParaRPr lang="ru-RU" sz="1400" b="1" dirty="0"/>
          </a:p>
        </p:txBody>
      </p:sp>
      <p:pic>
        <p:nvPicPr>
          <p:cNvPr id="29" name="Рисунок 28">
            <a:extLst>
              <a:ext uri="{FF2B5EF4-FFF2-40B4-BE49-F238E27FC236}">
                <a16:creationId xmlns:a16="http://schemas.microsoft.com/office/drawing/2014/main" id="{BC360FCD-113E-4E7F-9CDF-72A63206E7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23821" y="4258904"/>
            <a:ext cx="3171822" cy="2472224"/>
          </a:xfrm>
          <a:prstGeom prst="rect">
            <a:avLst/>
          </a:prstGeom>
        </p:spPr>
      </p:pic>
      <p:sp>
        <p:nvSpPr>
          <p:cNvPr id="30" name="TextBox 29">
            <a:extLst>
              <a:ext uri="{FF2B5EF4-FFF2-40B4-BE49-F238E27FC236}">
                <a16:creationId xmlns:a16="http://schemas.microsoft.com/office/drawing/2014/main" id="{A47A1A63-F92F-45F6-9FE2-A393E567C819}"/>
              </a:ext>
            </a:extLst>
          </p:cNvPr>
          <p:cNvSpPr txBox="1"/>
          <p:nvPr/>
        </p:nvSpPr>
        <p:spPr>
          <a:xfrm>
            <a:off x="6390097" y="6233312"/>
            <a:ext cx="644049" cy="276999"/>
          </a:xfrm>
          <a:prstGeom prst="rect">
            <a:avLst/>
          </a:prstGeom>
          <a:noFill/>
        </p:spPr>
        <p:txBody>
          <a:bodyPr wrap="square">
            <a:spAutoFit/>
          </a:bodyPr>
          <a:lstStyle/>
          <a:p>
            <a:r>
              <a:rPr lang="en-US" sz="1200" b="1" dirty="0">
                <a:solidFill>
                  <a:srgbClr val="394850"/>
                </a:solidFill>
              </a:rPr>
              <a:t>Stone</a:t>
            </a:r>
            <a:endParaRPr lang="ru-RU" sz="1400" b="1" dirty="0"/>
          </a:p>
        </p:txBody>
      </p:sp>
      <p:pic>
        <p:nvPicPr>
          <p:cNvPr id="32" name="Рисунок 31">
            <a:extLst>
              <a:ext uri="{FF2B5EF4-FFF2-40B4-BE49-F238E27FC236}">
                <a16:creationId xmlns:a16="http://schemas.microsoft.com/office/drawing/2014/main" id="{B4644A48-65F4-43C4-81CB-964A3D49AE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70290" y="4121698"/>
            <a:ext cx="2617027" cy="2609430"/>
          </a:xfrm>
          <a:prstGeom prst="rect">
            <a:avLst/>
          </a:prstGeom>
        </p:spPr>
      </p:pic>
      <p:sp>
        <p:nvSpPr>
          <p:cNvPr id="33" name="TextBox 32">
            <a:extLst>
              <a:ext uri="{FF2B5EF4-FFF2-40B4-BE49-F238E27FC236}">
                <a16:creationId xmlns:a16="http://schemas.microsoft.com/office/drawing/2014/main" id="{6EE35450-CC33-47BA-89B5-A153DC52E167}"/>
              </a:ext>
            </a:extLst>
          </p:cNvPr>
          <p:cNvSpPr txBox="1"/>
          <p:nvPr/>
        </p:nvSpPr>
        <p:spPr>
          <a:xfrm>
            <a:off x="10778984" y="6241993"/>
            <a:ext cx="644049" cy="276999"/>
          </a:xfrm>
          <a:prstGeom prst="rect">
            <a:avLst/>
          </a:prstGeom>
          <a:noFill/>
        </p:spPr>
        <p:txBody>
          <a:bodyPr wrap="square">
            <a:spAutoFit/>
          </a:bodyPr>
          <a:lstStyle/>
          <a:p>
            <a:r>
              <a:rPr lang="en-US" sz="1200" b="1" dirty="0">
                <a:solidFill>
                  <a:srgbClr val="394850"/>
                </a:solidFill>
              </a:rPr>
              <a:t>TE</a:t>
            </a:r>
            <a:endParaRPr lang="ru-RU" sz="1400" b="1" dirty="0"/>
          </a:p>
        </p:txBody>
      </p:sp>
      <p:pic>
        <p:nvPicPr>
          <p:cNvPr id="34" name="Рисунок 33">
            <a:extLst>
              <a:ext uri="{FF2B5EF4-FFF2-40B4-BE49-F238E27FC236}">
                <a16:creationId xmlns:a16="http://schemas.microsoft.com/office/drawing/2014/main" id="{AEA8BAD8-3A6F-4A59-BCAD-D889F9DE77E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817336" y="146544"/>
            <a:ext cx="338601" cy="225734"/>
          </a:xfrm>
          <a:prstGeom prst="rect">
            <a:avLst/>
          </a:prstGeom>
        </p:spPr>
      </p:pic>
    </p:spTree>
    <p:extLst>
      <p:ext uri="{BB962C8B-B14F-4D97-AF65-F5344CB8AC3E}">
        <p14:creationId xmlns:p14="http://schemas.microsoft.com/office/powerpoint/2010/main" val="133835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9E49A2-BC9D-431B-880D-3964A435CBC2}"/>
              </a:ext>
            </a:extLst>
          </p:cNvPr>
          <p:cNvPicPr>
            <a:picLocks noChangeAspect="1"/>
          </p:cNvPicPr>
          <p:nvPr/>
        </p:nvPicPr>
        <p:blipFill>
          <a:blip r:embed="rId2"/>
          <a:stretch>
            <a:fillRect/>
          </a:stretch>
        </p:blipFill>
        <p:spPr>
          <a:xfrm>
            <a:off x="205363" y="126872"/>
            <a:ext cx="1185846" cy="885628"/>
          </a:xfrm>
          <a:prstGeom prst="rect">
            <a:avLst/>
          </a:prstGeom>
        </p:spPr>
      </p:pic>
      <p:sp>
        <p:nvSpPr>
          <p:cNvPr id="11" name="TextBox 10">
            <a:extLst>
              <a:ext uri="{FF2B5EF4-FFF2-40B4-BE49-F238E27FC236}">
                <a16:creationId xmlns:a16="http://schemas.microsoft.com/office/drawing/2014/main" id="{2B5146BB-32FC-4F70-8CAF-855869166115}"/>
              </a:ext>
            </a:extLst>
          </p:cNvPr>
          <p:cNvSpPr txBox="1"/>
          <p:nvPr/>
        </p:nvSpPr>
        <p:spPr>
          <a:xfrm>
            <a:off x="4941115" y="1202306"/>
            <a:ext cx="6910432" cy="1754326"/>
          </a:xfrm>
          <a:prstGeom prst="rect">
            <a:avLst/>
          </a:prstGeom>
          <a:noFill/>
        </p:spPr>
        <p:txBody>
          <a:bodyPr wrap="square">
            <a:spAutoFit/>
          </a:bodyPr>
          <a:lstStyle/>
          <a:p>
            <a:r>
              <a:rPr lang="ru-RU" sz="1200" dirty="0"/>
              <a:t>Компания KEUCO была основана в 1953 году в Германии. Начав с производства мебельных петель, она со временем превратилась в одного из европейских лидеров сразу в нескольких сферах. Предприятие вот уже более 60 лет пользуется известностью, прежде всего, как лидер в области гальваники и обработки металлических поверхностей. Достаточно сказать, что именно здесь обрабатываются корпуса автомобилей Mercedes Benz.</a:t>
            </a:r>
          </a:p>
          <a:p>
            <a:endParaRPr lang="ru-RU" sz="1200" dirty="0"/>
          </a:p>
          <a:p>
            <a:r>
              <a:rPr lang="ru-RU" sz="1200" dirty="0"/>
              <a:t>KEUCO выпускает оборудование, аксессуары и мебель для ванных и туалетных комнат класса люкс. Это больше, чем просто предметы интерьера. Мебель для ванной комнаты KEUCO трансформирует пространство в зону личного комфорта и эстетики.</a:t>
            </a:r>
          </a:p>
        </p:txBody>
      </p:sp>
      <p:pic>
        <p:nvPicPr>
          <p:cNvPr id="5" name="Рисунок 4">
            <a:extLst>
              <a:ext uri="{FF2B5EF4-FFF2-40B4-BE49-F238E27FC236}">
                <a16:creationId xmlns:a16="http://schemas.microsoft.com/office/drawing/2014/main" id="{B6283856-8903-4149-AC88-1E83DB62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7453" y="126872"/>
            <a:ext cx="968322" cy="265078"/>
          </a:xfrm>
          <a:prstGeom prst="rect">
            <a:avLst/>
          </a:prstGeom>
        </p:spPr>
      </p:pic>
      <p:pic>
        <p:nvPicPr>
          <p:cNvPr id="8" name="Рисунок 7">
            <a:extLst>
              <a:ext uri="{FF2B5EF4-FFF2-40B4-BE49-F238E27FC236}">
                <a16:creationId xmlns:a16="http://schemas.microsoft.com/office/drawing/2014/main" id="{6C041A36-9B0B-454A-A865-011BF40A3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27" y="1202306"/>
            <a:ext cx="3924906" cy="2226694"/>
          </a:xfrm>
          <a:prstGeom prst="rect">
            <a:avLst/>
          </a:prstGeom>
        </p:spPr>
      </p:pic>
      <p:pic>
        <p:nvPicPr>
          <p:cNvPr id="10" name="Рисунок 9">
            <a:extLst>
              <a:ext uri="{FF2B5EF4-FFF2-40B4-BE49-F238E27FC236}">
                <a16:creationId xmlns:a16="http://schemas.microsoft.com/office/drawing/2014/main" id="{972C5532-6932-48DE-B8E1-89FC48B473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9549" y="3699545"/>
            <a:ext cx="6535024" cy="2611371"/>
          </a:xfrm>
          <a:prstGeom prst="rect">
            <a:avLst/>
          </a:prstGeom>
        </p:spPr>
      </p:pic>
      <p:pic>
        <p:nvPicPr>
          <p:cNvPr id="14" name="Рисунок 13">
            <a:extLst>
              <a:ext uri="{FF2B5EF4-FFF2-40B4-BE49-F238E27FC236}">
                <a16:creationId xmlns:a16="http://schemas.microsoft.com/office/drawing/2014/main" id="{3694833B-65CD-444D-A799-B0663304F9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427" y="3699545"/>
            <a:ext cx="3934703" cy="2611372"/>
          </a:xfrm>
          <a:prstGeom prst="rect">
            <a:avLst/>
          </a:prstGeom>
        </p:spPr>
      </p:pic>
      <p:pic>
        <p:nvPicPr>
          <p:cNvPr id="17" name="Рисунок 16">
            <a:extLst>
              <a:ext uri="{FF2B5EF4-FFF2-40B4-BE49-F238E27FC236}">
                <a16:creationId xmlns:a16="http://schemas.microsoft.com/office/drawing/2014/main" id="{55C5EC05-34CE-44E3-BFCD-F896697B6B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67873" y="126871"/>
            <a:ext cx="424127" cy="265079"/>
          </a:xfrm>
          <a:prstGeom prst="rect">
            <a:avLst/>
          </a:prstGeom>
        </p:spPr>
      </p:pic>
    </p:spTree>
    <p:extLst>
      <p:ext uri="{BB962C8B-B14F-4D97-AF65-F5344CB8AC3E}">
        <p14:creationId xmlns:p14="http://schemas.microsoft.com/office/powerpoint/2010/main" val="51892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9E49A2-BC9D-431B-880D-3964A435CBC2}"/>
              </a:ext>
            </a:extLst>
          </p:cNvPr>
          <p:cNvPicPr>
            <a:picLocks noChangeAspect="1"/>
          </p:cNvPicPr>
          <p:nvPr/>
        </p:nvPicPr>
        <p:blipFill>
          <a:blip r:embed="rId2"/>
          <a:stretch>
            <a:fillRect/>
          </a:stretch>
        </p:blipFill>
        <p:spPr>
          <a:xfrm>
            <a:off x="205363" y="126872"/>
            <a:ext cx="1185846" cy="885628"/>
          </a:xfrm>
          <a:prstGeom prst="rect">
            <a:avLst/>
          </a:prstGeom>
        </p:spPr>
      </p:pic>
      <p:sp>
        <p:nvSpPr>
          <p:cNvPr id="9" name="TextBox 8">
            <a:extLst>
              <a:ext uri="{FF2B5EF4-FFF2-40B4-BE49-F238E27FC236}">
                <a16:creationId xmlns:a16="http://schemas.microsoft.com/office/drawing/2014/main" id="{497F241B-21B8-4EBE-95CD-60AB00D63028}"/>
              </a:ext>
            </a:extLst>
          </p:cNvPr>
          <p:cNvSpPr txBox="1"/>
          <p:nvPr/>
        </p:nvSpPr>
        <p:spPr>
          <a:xfrm>
            <a:off x="3875811" y="594894"/>
            <a:ext cx="4440378" cy="461665"/>
          </a:xfrm>
          <a:prstGeom prst="rect">
            <a:avLst/>
          </a:prstGeom>
          <a:noFill/>
        </p:spPr>
        <p:txBody>
          <a:bodyPr wrap="square">
            <a:spAutoFit/>
          </a:bodyPr>
          <a:lstStyle/>
          <a:p>
            <a:pPr marR="0" algn="l" rtl="0"/>
            <a:r>
              <a:rPr lang="ru-RU" sz="2400" b="1" baseline="0" dirty="0">
                <a:solidFill>
                  <a:srgbClr val="92D050"/>
                </a:solidFill>
                <a:latin typeface="Arial" panose="020B0604020202020204" pitchFamily="34" charset="0"/>
              </a:rPr>
              <a:t>Ассортимент и коллекции.</a:t>
            </a:r>
            <a:endParaRPr lang="ru-RU" sz="2400" b="0" i="0" u="none" strike="noStrike" baseline="0" dirty="0">
              <a:solidFill>
                <a:prstClr val="black"/>
              </a:solidFill>
              <a:latin typeface="Arial" panose="020B0604020202020204" pitchFamily="34" charset="0"/>
            </a:endParaRPr>
          </a:p>
        </p:txBody>
      </p:sp>
      <p:pic>
        <p:nvPicPr>
          <p:cNvPr id="17" name="Рисунок 16">
            <a:extLst>
              <a:ext uri="{FF2B5EF4-FFF2-40B4-BE49-F238E27FC236}">
                <a16:creationId xmlns:a16="http://schemas.microsoft.com/office/drawing/2014/main" id="{FB2E72FC-7222-4F8F-902E-45290E16F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7453" y="126872"/>
            <a:ext cx="968322" cy="265078"/>
          </a:xfrm>
          <a:prstGeom prst="rect">
            <a:avLst/>
          </a:prstGeom>
        </p:spPr>
      </p:pic>
      <p:pic>
        <p:nvPicPr>
          <p:cNvPr id="5" name="Рисунок 4">
            <a:extLst>
              <a:ext uri="{FF2B5EF4-FFF2-40B4-BE49-F238E27FC236}">
                <a16:creationId xmlns:a16="http://schemas.microsoft.com/office/drawing/2014/main" id="{08E2AF48-EA0C-4E03-A089-4F292A1369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67873" y="126871"/>
            <a:ext cx="424127" cy="265079"/>
          </a:xfrm>
          <a:prstGeom prst="rect">
            <a:avLst/>
          </a:prstGeom>
        </p:spPr>
      </p:pic>
      <p:pic>
        <p:nvPicPr>
          <p:cNvPr id="8" name="Рисунок 7">
            <a:extLst>
              <a:ext uri="{FF2B5EF4-FFF2-40B4-BE49-F238E27FC236}">
                <a16:creationId xmlns:a16="http://schemas.microsoft.com/office/drawing/2014/main" id="{70B82886-ABB9-48CE-8F26-8EDFF2896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11" y="1209415"/>
            <a:ext cx="2431541" cy="2192913"/>
          </a:xfrm>
          <a:prstGeom prst="rect">
            <a:avLst/>
          </a:prstGeom>
        </p:spPr>
      </p:pic>
      <p:sp>
        <p:nvSpPr>
          <p:cNvPr id="10" name="TextBox 9">
            <a:extLst>
              <a:ext uri="{FF2B5EF4-FFF2-40B4-BE49-F238E27FC236}">
                <a16:creationId xmlns:a16="http://schemas.microsoft.com/office/drawing/2014/main" id="{6B2B4468-DE7B-47A3-92A7-046726EBAEE1}"/>
              </a:ext>
            </a:extLst>
          </p:cNvPr>
          <p:cNvSpPr txBox="1"/>
          <p:nvPr/>
        </p:nvSpPr>
        <p:spPr>
          <a:xfrm>
            <a:off x="2565647" y="3152001"/>
            <a:ext cx="1066224" cy="276999"/>
          </a:xfrm>
          <a:prstGeom prst="rect">
            <a:avLst/>
          </a:prstGeom>
          <a:noFill/>
        </p:spPr>
        <p:txBody>
          <a:bodyPr wrap="square">
            <a:spAutoFit/>
          </a:bodyPr>
          <a:lstStyle/>
          <a:p>
            <a:r>
              <a:rPr lang="en-US" sz="1200" b="1" dirty="0">
                <a:solidFill>
                  <a:srgbClr val="394850"/>
                </a:solidFill>
              </a:rPr>
              <a:t>EDITION 400</a:t>
            </a:r>
            <a:endParaRPr lang="ru-RU" sz="1400" b="1" dirty="0"/>
          </a:p>
        </p:txBody>
      </p:sp>
      <p:pic>
        <p:nvPicPr>
          <p:cNvPr id="14" name="Рисунок 13">
            <a:extLst>
              <a:ext uri="{FF2B5EF4-FFF2-40B4-BE49-F238E27FC236}">
                <a16:creationId xmlns:a16="http://schemas.microsoft.com/office/drawing/2014/main" id="{F25EC1B7-CB97-451C-9A38-B63E597FCD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6804" y="1209415"/>
            <a:ext cx="2098471" cy="2192913"/>
          </a:xfrm>
          <a:prstGeom prst="rect">
            <a:avLst/>
          </a:prstGeom>
        </p:spPr>
      </p:pic>
      <p:sp>
        <p:nvSpPr>
          <p:cNvPr id="25" name="TextBox 24">
            <a:extLst>
              <a:ext uri="{FF2B5EF4-FFF2-40B4-BE49-F238E27FC236}">
                <a16:creationId xmlns:a16="http://schemas.microsoft.com/office/drawing/2014/main" id="{7AA9F052-EA0D-48F4-A2E3-777252305FE7}"/>
              </a:ext>
            </a:extLst>
          </p:cNvPr>
          <p:cNvSpPr txBox="1"/>
          <p:nvPr/>
        </p:nvSpPr>
        <p:spPr>
          <a:xfrm>
            <a:off x="6438668" y="3114680"/>
            <a:ext cx="1066224" cy="276999"/>
          </a:xfrm>
          <a:prstGeom prst="rect">
            <a:avLst/>
          </a:prstGeom>
          <a:noFill/>
        </p:spPr>
        <p:txBody>
          <a:bodyPr wrap="square">
            <a:spAutoFit/>
          </a:bodyPr>
          <a:lstStyle/>
          <a:p>
            <a:r>
              <a:rPr lang="en-US" sz="1200" b="1" dirty="0">
                <a:solidFill>
                  <a:srgbClr val="394850"/>
                </a:solidFill>
              </a:rPr>
              <a:t>MOLL</a:t>
            </a:r>
            <a:endParaRPr lang="ru-RU" sz="1400" b="1" dirty="0"/>
          </a:p>
        </p:txBody>
      </p:sp>
      <p:pic>
        <p:nvPicPr>
          <p:cNvPr id="16" name="Рисунок 15">
            <a:extLst>
              <a:ext uri="{FF2B5EF4-FFF2-40B4-BE49-F238E27FC236}">
                <a16:creationId xmlns:a16="http://schemas.microsoft.com/office/drawing/2014/main" id="{7480729E-EC9E-4505-9844-4219581FB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1827" y="1209965"/>
            <a:ext cx="2532775" cy="2192914"/>
          </a:xfrm>
          <a:prstGeom prst="rect">
            <a:avLst/>
          </a:prstGeom>
        </p:spPr>
      </p:pic>
      <p:sp>
        <p:nvSpPr>
          <p:cNvPr id="27" name="TextBox 26">
            <a:extLst>
              <a:ext uri="{FF2B5EF4-FFF2-40B4-BE49-F238E27FC236}">
                <a16:creationId xmlns:a16="http://schemas.microsoft.com/office/drawing/2014/main" id="{3E1092CE-AB37-482A-BE0F-E965CB94D125}"/>
              </a:ext>
            </a:extLst>
          </p:cNvPr>
          <p:cNvSpPr txBox="1"/>
          <p:nvPr/>
        </p:nvSpPr>
        <p:spPr>
          <a:xfrm>
            <a:off x="10033522" y="3125880"/>
            <a:ext cx="1066224" cy="276999"/>
          </a:xfrm>
          <a:prstGeom prst="rect">
            <a:avLst/>
          </a:prstGeom>
          <a:noFill/>
        </p:spPr>
        <p:txBody>
          <a:bodyPr wrap="square">
            <a:spAutoFit/>
          </a:bodyPr>
          <a:lstStyle/>
          <a:p>
            <a:r>
              <a:rPr lang="en-US" sz="1200" b="1" dirty="0" err="1">
                <a:solidFill>
                  <a:srgbClr val="394850"/>
                </a:solidFill>
              </a:rPr>
              <a:t>Industrie</a:t>
            </a:r>
            <a:r>
              <a:rPr lang="en-US" sz="1200" b="1" dirty="0">
                <a:solidFill>
                  <a:srgbClr val="394850"/>
                </a:solidFill>
              </a:rPr>
              <a:t> 14</a:t>
            </a:r>
            <a:endParaRPr lang="ru-RU" sz="1400" b="1" dirty="0"/>
          </a:p>
        </p:txBody>
      </p:sp>
      <p:pic>
        <p:nvPicPr>
          <p:cNvPr id="20" name="Рисунок 19">
            <a:extLst>
              <a:ext uri="{FF2B5EF4-FFF2-40B4-BE49-F238E27FC236}">
                <a16:creationId xmlns:a16="http://schemas.microsoft.com/office/drawing/2014/main" id="{D326AF55-5DD9-435D-B482-4F54A76865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1575" y="3834575"/>
            <a:ext cx="2151947" cy="2425823"/>
          </a:xfrm>
          <a:prstGeom prst="rect">
            <a:avLst/>
          </a:prstGeom>
        </p:spPr>
      </p:pic>
      <p:sp>
        <p:nvSpPr>
          <p:cNvPr id="34" name="TextBox 33">
            <a:extLst>
              <a:ext uri="{FF2B5EF4-FFF2-40B4-BE49-F238E27FC236}">
                <a16:creationId xmlns:a16="http://schemas.microsoft.com/office/drawing/2014/main" id="{DF321ACC-ABDB-47DB-A2C7-C3B165DF36F2}"/>
              </a:ext>
            </a:extLst>
          </p:cNvPr>
          <p:cNvSpPr txBox="1"/>
          <p:nvPr/>
        </p:nvSpPr>
        <p:spPr>
          <a:xfrm>
            <a:off x="7928715" y="5866945"/>
            <a:ext cx="1066224" cy="276999"/>
          </a:xfrm>
          <a:prstGeom prst="rect">
            <a:avLst/>
          </a:prstGeom>
          <a:noFill/>
        </p:spPr>
        <p:txBody>
          <a:bodyPr wrap="square">
            <a:spAutoFit/>
          </a:bodyPr>
          <a:lstStyle/>
          <a:p>
            <a:r>
              <a:rPr lang="en-US" sz="1200" b="1" dirty="0">
                <a:solidFill>
                  <a:srgbClr val="394850"/>
                </a:solidFill>
              </a:rPr>
              <a:t>Edition 11</a:t>
            </a:r>
            <a:endParaRPr lang="ru-RU" sz="1400" b="1" dirty="0"/>
          </a:p>
        </p:txBody>
      </p:sp>
      <p:pic>
        <p:nvPicPr>
          <p:cNvPr id="26" name="Рисунок 25">
            <a:extLst>
              <a:ext uri="{FF2B5EF4-FFF2-40B4-BE49-F238E27FC236}">
                <a16:creationId xmlns:a16="http://schemas.microsoft.com/office/drawing/2014/main" id="{51587AB0-C31D-41D2-87BA-2A36EA10B5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752" y="3834576"/>
            <a:ext cx="2431541" cy="2431541"/>
          </a:xfrm>
          <a:prstGeom prst="rect">
            <a:avLst/>
          </a:prstGeom>
        </p:spPr>
      </p:pic>
      <p:sp>
        <p:nvSpPr>
          <p:cNvPr id="35" name="TextBox 34">
            <a:extLst>
              <a:ext uri="{FF2B5EF4-FFF2-40B4-BE49-F238E27FC236}">
                <a16:creationId xmlns:a16="http://schemas.microsoft.com/office/drawing/2014/main" id="{9559FAA1-B134-438B-A7C4-A42858C9040C}"/>
              </a:ext>
            </a:extLst>
          </p:cNvPr>
          <p:cNvSpPr txBox="1"/>
          <p:nvPr/>
        </p:nvSpPr>
        <p:spPr>
          <a:xfrm>
            <a:off x="1930918" y="3834576"/>
            <a:ext cx="1066224" cy="276999"/>
          </a:xfrm>
          <a:prstGeom prst="rect">
            <a:avLst/>
          </a:prstGeom>
          <a:noFill/>
        </p:spPr>
        <p:txBody>
          <a:bodyPr wrap="square">
            <a:spAutoFit/>
          </a:bodyPr>
          <a:lstStyle/>
          <a:p>
            <a:r>
              <a:rPr lang="en-US" sz="1200" b="1" dirty="0">
                <a:solidFill>
                  <a:srgbClr val="394850"/>
                </a:solidFill>
              </a:rPr>
              <a:t>ELEGANCE</a:t>
            </a:r>
            <a:endParaRPr lang="ru-RU" sz="1400" b="1" dirty="0"/>
          </a:p>
        </p:txBody>
      </p:sp>
      <p:pic>
        <p:nvPicPr>
          <p:cNvPr id="37" name="Рисунок 36">
            <a:extLst>
              <a:ext uri="{FF2B5EF4-FFF2-40B4-BE49-F238E27FC236}">
                <a16:creationId xmlns:a16="http://schemas.microsoft.com/office/drawing/2014/main" id="{C990EC23-E883-449C-8830-654C21AD26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91168" y="3823503"/>
            <a:ext cx="2843772" cy="2425824"/>
          </a:xfrm>
          <a:prstGeom prst="rect">
            <a:avLst/>
          </a:prstGeom>
        </p:spPr>
      </p:pic>
      <p:sp>
        <p:nvSpPr>
          <p:cNvPr id="38" name="TextBox 37">
            <a:extLst>
              <a:ext uri="{FF2B5EF4-FFF2-40B4-BE49-F238E27FC236}">
                <a16:creationId xmlns:a16="http://schemas.microsoft.com/office/drawing/2014/main" id="{BC46F5CE-A1C0-48EF-8A71-89383198E645}"/>
              </a:ext>
            </a:extLst>
          </p:cNvPr>
          <p:cNvSpPr txBox="1"/>
          <p:nvPr/>
        </p:nvSpPr>
        <p:spPr>
          <a:xfrm>
            <a:off x="3966740" y="3839658"/>
            <a:ext cx="1066224" cy="276999"/>
          </a:xfrm>
          <a:prstGeom prst="rect">
            <a:avLst/>
          </a:prstGeom>
          <a:noFill/>
        </p:spPr>
        <p:txBody>
          <a:bodyPr wrap="square">
            <a:spAutoFit/>
          </a:bodyPr>
          <a:lstStyle/>
          <a:p>
            <a:r>
              <a:rPr lang="en-US" sz="1200" b="1" dirty="0">
                <a:solidFill>
                  <a:srgbClr val="394850"/>
                </a:solidFill>
              </a:rPr>
              <a:t>PLAN</a:t>
            </a:r>
            <a:endParaRPr lang="ru-RU" sz="1400" b="1" dirty="0"/>
          </a:p>
        </p:txBody>
      </p:sp>
    </p:spTree>
    <p:extLst>
      <p:ext uri="{BB962C8B-B14F-4D97-AF65-F5344CB8AC3E}">
        <p14:creationId xmlns:p14="http://schemas.microsoft.com/office/powerpoint/2010/main" val="356468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9E49A2-BC9D-431B-880D-3964A435CBC2}"/>
              </a:ext>
            </a:extLst>
          </p:cNvPr>
          <p:cNvPicPr>
            <a:picLocks noChangeAspect="1"/>
          </p:cNvPicPr>
          <p:nvPr/>
        </p:nvPicPr>
        <p:blipFill>
          <a:blip r:embed="rId2"/>
          <a:stretch>
            <a:fillRect/>
          </a:stretch>
        </p:blipFill>
        <p:spPr>
          <a:xfrm>
            <a:off x="205363" y="126872"/>
            <a:ext cx="1185846" cy="885628"/>
          </a:xfrm>
          <a:prstGeom prst="rect">
            <a:avLst/>
          </a:prstGeom>
        </p:spPr>
      </p:pic>
      <p:pic>
        <p:nvPicPr>
          <p:cNvPr id="3" name="Рисунок 2">
            <a:extLst>
              <a:ext uri="{FF2B5EF4-FFF2-40B4-BE49-F238E27FC236}">
                <a16:creationId xmlns:a16="http://schemas.microsoft.com/office/drawing/2014/main" id="{E76CC192-78D8-4E57-9DAB-7D9228D86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7858" y="126872"/>
            <a:ext cx="1433457" cy="393245"/>
          </a:xfrm>
          <a:prstGeom prst="rect">
            <a:avLst/>
          </a:prstGeom>
        </p:spPr>
      </p:pic>
      <p:sp>
        <p:nvSpPr>
          <p:cNvPr id="13" name="TextBox 12">
            <a:extLst>
              <a:ext uri="{FF2B5EF4-FFF2-40B4-BE49-F238E27FC236}">
                <a16:creationId xmlns:a16="http://schemas.microsoft.com/office/drawing/2014/main" id="{14C04E58-4CC6-4465-B891-263BE8DEC4AA}"/>
              </a:ext>
            </a:extLst>
          </p:cNvPr>
          <p:cNvSpPr txBox="1"/>
          <p:nvPr/>
        </p:nvSpPr>
        <p:spPr>
          <a:xfrm>
            <a:off x="6781125" y="1177577"/>
            <a:ext cx="5129493" cy="2769989"/>
          </a:xfrm>
          <a:prstGeom prst="rect">
            <a:avLst/>
          </a:prstGeom>
          <a:noFill/>
        </p:spPr>
        <p:txBody>
          <a:bodyPr wrap="square">
            <a:spAutoFit/>
          </a:bodyPr>
          <a:lstStyle/>
          <a:p>
            <a:endParaRPr lang="ru-RU" dirty="0"/>
          </a:p>
          <a:p>
            <a:r>
              <a:rPr lang="ru-RU" sz="1200" dirty="0"/>
              <a:t>Голландская компания </a:t>
            </a:r>
            <a:r>
              <a:rPr lang="ru-RU" sz="1200" dirty="0" err="1"/>
              <a:t>Geesa</a:t>
            </a:r>
            <a:r>
              <a:rPr lang="ru-RU" sz="1200" dirty="0"/>
              <a:t> видит ванную комнату пространством для вдохновения. Местом, где можно отключиться от реальности, предаться мечтам.</a:t>
            </a:r>
          </a:p>
          <a:p>
            <a:r>
              <a:rPr lang="ru-RU" sz="1200" dirty="0"/>
              <a:t>Первые произведения дизайнеров </a:t>
            </a:r>
            <a:r>
              <a:rPr lang="ru-RU" sz="1200" dirty="0" err="1"/>
              <a:t>Geesa</a:t>
            </a:r>
            <a:r>
              <a:rPr lang="ru-RU" sz="1200" dirty="0"/>
              <a:t> удивили мир еще в 1885 году. Элегантная строгость линий привлекли внимание состоятельных покупателей. Людей, умеющих ценить комфорт, предпочитающих окружать себя красивыми вещами. Сдержанный шик выбрали также крупные предприятия. Владельцы дорогих отелей, производители круизных лайнеров уделяют особое внимание мелочам, создающим образ интерьера.</a:t>
            </a:r>
          </a:p>
          <a:p>
            <a:r>
              <a:rPr lang="ru-RU" sz="1200" dirty="0"/>
              <a:t>Стабильность, неизменное качество сделали аксессуары </a:t>
            </a:r>
            <a:r>
              <a:rPr lang="ru-RU" sz="1200" dirty="0" err="1"/>
              <a:t>Geesa</a:t>
            </a:r>
            <a:r>
              <a:rPr lang="ru-RU" sz="1200" dirty="0"/>
              <a:t> востребованными в разных сферах. Сейчас продукцию бренда приобретают магазины 65 стран мира.</a:t>
            </a:r>
          </a:p>
        </p:txBody>
      </p:sp>
      <p:pic>
        <p:nvPicPr>
          <p:cNvPr id="9" name="Рисунок 8">
            <a:extLst>
              <a:ext uri="{FF2B5EF4-FFF2-40B4-BE49-F238E27FC236}">
                <a16:creationId xmlns:a16="http://schemas.microsoft.com/office/drawing/2014/main" id="{4D277942-E355-4654-837B-4072D2943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6561" y="115380"/>
            <a:ext cx="338739" cy="225826"/>
          </a:xfrm>
          <a:prstGeom prst="rect">
            <a:avLst/>
          </a:prstGeom>
        </p:spPr>
      </p:pic>
      <p:pic>
        <p:nvPicPr>
          <p:cNvPr id="16" name="Рисунок 15">
            <a:extLst>
              <a:ext uri="{FF2B5EF4-FFF2-40B4-BE49-F238E27FC236}">
                <a16:creationId xmlns:a16="http://schemas.microsoft.com/office/drawing/2014/main" id="{6B62044B-3140-4C97-B59C-4879C3F693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7143" y="3939052"/>
            <a:ext cx="5129492" cy="1605713"/>
          </a:xfrm>
          <a:prstGeom prst="rect">
            <a:avLst/>
          </a:prstGeom>
        </p:spPr>
      </p:pic>
      <p:pic>
        <p:nvPicPr>
          <p:cNvPr id="19" name="Рисунок 18">
            <a:extLst>
              <a:ext uri="{FF2B5EF4-FFF2-40B4-BE49-F238E27FC236}">
                <a16:creationId xmlns:a16="http://schemas.microsoft.com/office/drawing/2014/main" id="{7326FA77-9FF3-460C-BD91-21AECCCF71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363" y="1538787"/>
            <a:ext cx="3098276" cy="4005978"/>
          </a:xfrm>
          <a:prstGeom prst="rect">
            <a:avLst/>
          </a:prstGeom>
        </p:spPr>
      </p:pic>
      <p:pic>
        <p:nvPicPr>
          <p:cNvPr id="21" name="Рисунок 20">
            <a:extLst>
              <a:ext uri="{FF2B5EF4-FFF2-40B4-BE49-F238E27FC236}">
                <a16:creationId xmlns:a16="http://schemas.microsoft.com/office/drawing/2014/main" id="{8A0EE698-4160-46EB-A41A-5E71676093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6081" y="1538787"/>
            <a:ext cx="3172602" cy="4005978"/>
          </a:xfrm>
          <a:prstGeom prst="rect">
            <a:avLst/>
          </a:prstGeom>
        </p:spPr>
      </p:pic>
    </p:spTree>
    <p:extLst>
      <p:ext uri="{BB962C8B-B14F-4D97-AF65-F5344CB8AC3E}">
        <p14:creationId xmlns:p14="http://schemas.microsoft.com/office/powerpoint/2010/main" val="2243434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9E49A2-BC9D-431B-880D-3964A435CBC2}"/>
              </a:ext>
            </a:extLst>
          </p:cNvPr>
          <p:cNvPicPr>
            <a:picLocks noChangeAspect="1"/>
          </p:cNvPicPr>
          <p:nvPr/>
        </p:nvPicPr>
        <p:blipFill>
          <a:blip r:embed="rId2"/>
          <a:stretch>
            <a:fillRect/>
          </a:stretch>
        </p:blipFill>
        <p:spPr>
          <a:xfrm>
            <a:off x="205363" y="126872"/>
            <a:ext cx="1185846" cy="885628"/>
          </a:xfrm>
          <a:prstGeom prst="rect">
            <a:avLst/>
          </a:prstGeom>
        </p:spPr>
      </p:pic>
      <p:pic>
        <p:nvPicPr>
          <p:cNvPr id="3" name="Рисунок 2">
            <a:extLst>
              <a:ext uri="{FF2B5EF4-FFF2-40B4-BE49-F238E27FC236}">
                <a16:creationId xmlns:a16="http://schemas.microsoft.com/office/drawing/2014/main" id="{E76CC192-78D8-4E57-9DAB-7D9228D86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7858" y="126872"/>
            <a:ext cx="1433457" cy="393245"/>
          </a:xfrm>
          <a:prstGeom prst="rect">
            <a:avLst/>
          </a:prstGeom>
        </p:spPr>
      </p:pic>
      <p:pic>
        <p:nvPicPr>
          <p:cNvPr id="9" name="Рисунок 8">
            <a:extLst>
              <a:ext uri="{FF2B5EF4-FFF2-40B4-BE49-F238E27FC236}">
                <a16:creationId xmlns:a16="http://schemas.microsoft.com/office/drawing/2014/main" id="{4D277942-E355-4654-837B-4072D2943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6561" y="115380"/>
            <a:ext cx="338739" cy="225826"/>
          </a:xfrm>
          <a:prstGeom prst="rect">
            <a:avLst/>
          </a:prstGeom>
        </p:spPr>
      </p:pic>
      <p:pic>
        <p:nvPicPr>
          <p:cNvPr id="5" name="Рисунок 4">
            <a:extLst>
              <a:ext uri="{FF2B5EF4-FFF2-40B4-BE49-F238E27FC236}">
                <a16:creationId xmlns:a16="http://schemas.microsoft.com/office/drawing/2014/main" id="{2141C3B8-AFBB-47D3-B138-2D0071D3A3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363" y="1342103"/>
            <a:ext cx="3207907" cy="2342689"/>
          </a:xfrm>
          <a:prstGeom prst="rect">
            <a:avLst/>
          </a:prstGeom>
        </p:spPr>
      </p:pic>
      <p:sp>
        <p:nvSpPr>
          <p:cNvPr id="11" name="TextBox 10">
            <a:extLst>
              <a:ext uri="{FF2B5EF4-FFF2-40B4-BE49-F238E27FC236}">
                <a16:creationId xmlns:a16="http://schemas.microsoft.com/office/drawing/2014/main" id="{E1A2B2A2-771B-4F1E-8CD2-00CAD3FFCF52}"/>
              </a:ext>
            </a:extLst>
          </p:cNvPr>
          <p:cNvSpPr txBox="1"/>
          <p:nvPr/>
        </p:nvSpPr>
        <p:spPr>
          <a:xfrm>
            <a:off x="2632682" y="1411077"/>
            <a:ext cx="1066224" cy="276999"/>
          </a:xfrm>
          <a:prstGeom prst="rect">
            <a:avLst/>
          </a:prstGeom>
          <a:noFill/>
        </p:spPr>
        <p:txBody>
          <a:bodyPr wrap="square">
            <a:spAutoFit/>
          </a:bodyPr>
          <a:lstStyle/>
          <a:p>
            <a:r>
              <a:rPr lang="en-US" sz="1200" b="1" dirty="0">
                <a:solidFill>
                  <a:srgbClr val="394850"/>
                </a:solidFill>
              </a:rPr>
              <a:t>NEMOX</a:t>
            </a:r>
            <a:endParaRPr lang="ru-RU" sz="1400" b="1" dirty="0"/>
          </a:p>
        </p:txBody>
      </p:sp>
      <p:pic>
        <p:nvPicPr>
          <p:cNvPr id="7" name="Рисунок 6">
            <a:extLst>
              <a:ext uri="{FF2B5EF4-FFF2-40B4-BE49-F238E27FC236}">
                <a16:creationId xmlns:a16="http://schemas.microsoft.com/office/drawing/2014/main" id="{434A77CE-B77A-4F39-9661-19E85CBCE3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6199" y="1342102"/>
            <a:ext cx="2817728" cy="2342690"/>
          </a:xfrm>
          <a:prstGeom prst="rect">
            <a:avLst/>
          </a:prstGeom>
        </p:spPr>
      </p:pic>
      <p:sp>
        <p:nvSpPr>
          <p:cNvPr id="14" name="TextBox 13">
            <a:extLst>
              <a:ext uri="{FF2B5EF4-FFF2-40B4-BE49-F238E27FC236}">
                <a16:creationId xmlns:a16="http://schemas.microsoft.com/office/drawing/2014/main" id="{B8416C75-A4BB-4812-A683-22DEE25F449E}"/>
              </a:ext>
            </a:extLst>
          </p:cNvPr>
          <p:cNvSpPr txBox="1"/>
          <p:nvPr/>
        </p:nvSpPr>
        <p:spPr>
          <a:xfrm>
            <a:off x="6351365" y="1411077"/>
            <a:ext cx="1066224" cy="276999"/>
          </a:xfrm>
          <a:prstGeom prst="rect">
            <a:avLst/>
          </a:prstGeom>
          <a:noFill/>
        </p:spPr>
        <p:txBody>
          <a:bodyPr wrap="square">
            <a:spAutoFit/>
          </a:bodyPr>
          <a:lstStyle/>
          <a:p>
            <a:r>
              <a:rPr lang="en-US" sz="1200" b="1" dirty="0">
                <a:solidFill>
                  <a:srgbClr val="394850"/>
                </a:solidFill>
              </a:rPr>
              <a:t>HOTEL</a:t>
            </a:r>
            <a:endParaRPr lang="ru-RU" sz="1400" b="1" dirty="0"/>
          </a:p>
        </p:txBody>
      </p:sp>
      <p:pic>
        <p:nvPicPr>
          <p:cNvPr id="10" name="Рисунок 9">
            <a:extLst>
              <a:ext uri="{FF2B5EF4-FFF2-40B4-BE49-F238E27FC236}">
                <a16:creationId xmlns:a16="http://schemas.microsoft.com/office/drawing/2014/main" id="{E6FADF4F-9A06-4711-BF65-15CA11DB02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6857" y="1342102"/>
            <a:ext cx="2817729" cy="2342690"/>
          </a:xfrm>
          <a:prstGeom prst="rect">
            <a:avLst/>
          </a:prstGeom>
        </p:spPr>
      </p:pic>
      <p:sp>
        <p:nvSpPr>
          <p:cNvPr id="17" name="TextBox 16">
            <a:extLst>
              <a:ext uri="{FF2B5EF4-FFF2-40B4-BE49-F238E27FC236}">
                <a16:creationId xmlns:a16="http://schemas.microsoft.com/office/drawing/2014/main" id="{B222BAB2-E09D-43A5-878E-26D13EB0E93E}"/>
              </a:ext>
            </a:extLst>
          </p:cNvPr>
          <p:cNvSpPr txBox="1"/>
          <p:nvPr/>
        </p:nvSpPr>
        <p:spPr>
          <a:xfrm>
            <a:off x="9811059" y="1411077"/>
            <a:ext cx="1279187" cy="276999"/>
          </a:xfrm>
          <a:prstGeom prst="rect">
            <a:avLst/>
          </a:prstGeom>
          <a:noFill/>
        </p:spPr>
        <p:txBody>
          <a:bodyPr wrap="square">
            <a:spAutoFit/>
          </a:bodyPr>
          <a:lstStyle/>
          <a:p>
            <a:r>
              <a:rPr lang="en-US" sz="1200" b="1" dirty="0">
                <a:solidFill>
                  <a:schemeClr val="bg1"/>
                </a:solidFill>
              </a:rPr>
              <a:t>NEMOX BLACK</a:t>
            </a:r>
            <a:endParaRPr lang="ru-RU" sz="1400" b="1" dirty="0">
              <a:solidFill>
                <a:schemeClr val="bg1"/>
              </a:solidFill>
            </a:endParaRPr>
          </a:p>
        </p:txBody>
      </p:sp>
      <p:pic>
        <p:nvPicPr>
          <p:cNvPr id="15" name="Рисунок 14">
            <a:extLst>
              <a:ext uri="{FF2B5EF4-FFF2-40B4-BE49-F238E27FC236}">
                <a16:creationId xmlns:a16="http://schemas.microsoft.com/office/drawing/2014/main" id="{0F833CAD-046F-45B5-A5EB-B6E61304C8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455" y="4162518"/>
            <a:ext cx="4366199" cy="2084400"/>
          </a:xfrm>
          <a:prstGeom prst="rect">
            <a:avLst/>
          </a:prstGeom>
        </p:spPr>
      </p:pic>
      <p:sp>
        <p:nvSpPr>
          <p:cNvPr id="20" name="TextBox 19">
            <a:extLst>
              <a:ext uri="{FF2B5EF4-FFF2-40B4-BE49-F238E27FC236}">
                <a16:creationId xmlns:a16="http://schemas.microsoft.com/office/drawing/2014/main" id="{2CB0EB72-499A-4462-A1DD-D2499195F02D}"/>
              </a:ext>
            </a:extLst>
          </p:cNvPr>
          <p:cNvSpPr txBox="1"/>
          <p:nvPr/>
        </p:nvSpPr>
        <p:spPr>
          <a:xfrm>
            <a:off x="3900818" y="4239565"/>
            <a:ext cx="1066224" cy="276999"/>
          </a:xfrm>
          <a:prstGeom prst="rect">
            <a:avLst/>
          </a:prstGeom>
          <a:noFill/>
        </p:spPr>
        <p:txBody>
          <a:bodyPr wrap="square">
            <a:spAutoFit/>
          </a:bodyPr>
          <a:lstStyle/>
          <a:p>
            <a:r>
              <a:rPr lang="en-US" sz="1200" b="1" dirty="0">
                <a:solidFill>
                  <a:srgbClr val="394850"/>
                </a:solidFill>
              </a:rPr>
              <a:t>FRAME</a:t>
            </a:r>
            <a:endParaRPr lang="ru-RU" sz="1400" b="1" dirty="0"/>
          </a:p>
        </p:txBody>
      </p:sp>
      <p:pic>
        <p:nvPicPr>
          <p:cNvPr id="22" name="Рисунок 21">
            <a:extLst>
              <a:ext uri="{FF2B5EF4-FFF2-40B4-BE49-F238E27FC236}">
                <a16:creationId xmlns:a16="http://schemas.microsoft.com/office/drawing/2014/main" id="{00F44308-48F4-4AF7-B487-F7CEAAC0BF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7590" y="4162517"/>
            <a:ext cx="2205649" cy="2084400"/>
          </a:xfrm>
          <a:prstGeom prst="rect">
            <a:avLst/>
          </a:prstGeom>
        </p:spPr>
      </p:pic>
      <p:sp>
        <p:nvSpPr>
          <p:cNvPr id="23" name="TextBox 22">
            <a:extLst>
              <a:ext uri="{FF2B5EF4-FFF2-40B4-BE49-F238E27FC236}">
                <a16:creationId xmlns:a16="http://schemas.microsoft.com/office/drawing/2014/main" id="{F2DA71EE-9B97-4AF4-827F-F93878FB615B}"/>
              </a:ext>
            </a:extLst>
          </p:cNvPr>
          <p:cNvSpPr txBox="1"/>
          <p:nvPr/>
        </p:nvSpPr>
        <p:spPr>
          <a:xfrm>
            <a:off x="5559311" y="4207587"/>
            <a:ext cx="1867237" cy="276999"/>
          </a:xfrm>
          <a:prstGeom prst="rect">
            <a:avLst/>
          </a:prstGeom>
          <a:noFill/>
        </p:spPr>
        <p:txBody>
          <a:bodyPr wrap="square">
            <a:spAutoFit/>
          </a:bodyPr>
          <a:lstStyle/>
          <a:p>
            <a:r>
              <a:rPr lang="ru-RU" sz="1200" b="1" dirty="0">
                <a:solidFill>
                  <a:schemeClr val="bg1"/>
                </a:solidFill>
              </a:rPr>
              <a:t>Косметические зеркала</a:t>
            </a:r>
            <a:endParaRPr lang="ru-RU" sz="1400" b="1" dirty="0">
              <a:solidFill>
                <a:schemeClr val="bg1"/>
              </a:solidFill>
            </a:endParaRPr>
          </a:p>
        </p:txBody>
      </p:sp>
      <p:pic>
        <p:nvPicPr>
          <p:cNvPr id="25" name="Рисунок 24">
            <a:extLst>
              <a:ext uri="{FF2B5EF4-FFF2-40B4-BE49-F238E27FC236}">
                <a16:creationId xmlns:a16="http://schemas.microsoft.com/office/drawing/2014/main" id="{CBA2F88A-859C-4DCF-B685-F3E4A48CCB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64184" y="3763529"/>
            <a:ext cx="2882377" cy="2882377"/>
          </a:xfrm>
          <a:prstGeom prst="rect">
            <a:avLst/>
          </a:prstGeom>
        </p:spPr>
      </p:pic>
      <p:sp>
        <p:nvSpPr>
          <p:cNvPr id="26" name="TextBox 25">
            <a:extLst>
              <a:ext uri="{FF2B5EF4-FFF2-40B4-BE49-F238E27FC236}">
                <a16:creationId xmlns:a16="http://schemas.microsoft.com/office/drawing/2014/main" id="{27CEBDFC-081A-4FF3-8FB9-6E8FB28F25B7}"/>
              </a:ext>
            </a:extLst>
          </p:cNvPr>
          <p:cNvSpPr txBox="1"/>
          <p:nvPr/>
        </p:nvSpPr>
        <p:spPr>
          <a:xfrm>
            <a:off x="8864184" y="3785155"/>
            <a:ext cx="1867237" cy="276999"/>
          </a:xfrm>
          <a:prstGeom prst="rect">
            <a:avLst/>
          </a:prstGeom>
          <a:noFill/>
        </p:spPr>
        <p:txBody>
          <a:bodyPr wrap="square">
            <a:spAutoFit/>
          </a:bodyPr>
          <a:lstStyle/>
          <a:p>
            <a:r>
              <a:rPr lang="ru-RU" sz="1200" b="1" dirty="0"/>
              <a:t>Косметические зеркала</a:t>
            </a:r>
            <a:endParaRPr lang="ru-RU" sz="1400" b="1" dirty="0"/>
          </a:p>
        </p:txBody>
      </p:sp>
    </p:spTree>
    <p:extLst>
      <p:ext uri="{BB962C8B-B14F-4D97-AF65-F5344CB8AC3E}">
        <p14:creationId xmlns:p14="http://schemas.microsoft.com/office/powerpoint/2010/main" val="2105390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9E49A2-BC9D-431B-880D-3964A435CBC2}"/>
              </a:ext>
            </a:extLst>
          </p:cNvPr>
          <p:cNvPicPr>
            <a:picLocks noChangeAspect="1"/>
          </p:cNvPicPr>
          <p:nvPr/>
        </p:nvPicPr>
        <p:blipFill>
          <a:blip r:embed="rId2"/>
          <a:stretch>
            <a:fillRect/>
          </a:stretch>
        </p:blipFill>
        <p:spPr>
          <a:xfrm>
            <a:off x="205363" y="126872"/>
            <a:ext cx="1185846" cy="885628"/>
          </a:xfrm>
          <a:prstGeom prst="rect">
            <a:avLst/>
          </a:prstGeom>
        </p:spPr>
      </p:pic>
      <p:pic>
        <p:nvPicPr>
          <p:cNvPr id="10" name="Рисунок 9">
            <a:extLst>
              <a:ext uri="{FF2B5EF4-FFF2-40B4-BE49-F238E27FC236}">
                <a16:creationId xmlns:a16="http://schemas.microsoft.com/office/drawing/2014/main" id="{2A925FC0-6843-4E04-B7D0-4C5AAF489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205" y="79123"/>
            <a:ext cx="424127" cy="265079"/>
          </a:xfrm>
          <a:prstGeom prst="rect">
            <a:avLst/>
          </a:prstGeom>
        </p:spPr>
      </p:pic>
      <p:pic>
        <p:nvPicPr>
          <p:cNvPr id="5" name="Рисунок 4">
            <a:extLst>
              <a:ext uri="{FF2B5EF4-FFF2-40B4-BE49-F238E27FC236}">
                <a16:creationId xmlns:a16="http://schemas.microsoft.com/office/drawing/2014/main" id="{BBF41CA5-E074-4641-B182-BE1681B3C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385" y="79123"/>
            <a:ext cx="907152" cy="368608"/>
          </a:xfrm>
          <a:prstGeom prst="rect">
            <a:avLst/>
          </a:prstGeom>
        </p:spPr>
      </p:pic>
      <p:sp>
        <p:nvSpPr>
          <p:cNvPr id="14" name="TextBox 13">
            <a:extLst>
              <a:ext uri="{FF2B5EF4-FFF2-40B4-BE49-F238E27FC236}">
                <a16:creationId xmlns:a16="http://schemas.microsoft.com/office/drawing/2014/main" id="{154682C2-A28F-4B05-8B06-573F6DEB85A6}"/>
              </a:ext>
            </a:extLst>
          </p:cNvPr>
          <p:cNvSpPr txBox="1"/>
          <p:nvPr/>
        </p:nvSpPr>
        <p:spPr>
          <a:xfrm>
            <a:off x="5784666" y="1012500"/>
            <a:ext cx="6094602" cy="2308324"/>
          </a:xfrm>
          <a:prstGeom prst="rect">
            <a:avLst/>
          </a:prstGeom>
          <a:noFill/>
        </p:spPr>
        <p:txBody>
          <a:bodyPr wrap="square">
            <a:spAutoFit/>
          </a:bodyPr>
          <a:lstStyle/>
          <a:p>
            <a:r>
              <a:rPr lang="ru-RU" sz="1200" dirty="0"/>
              <a:t>Бренд </a:t>
            </a:r>
            <a:r>
              <a:rPr lang="ru-RU" sz="1200" dirty="0" err="1"/>
              <a:t>Emco</a:t>
            </a:r>
            <a:r>
              <a:rPr lang="ru-RU" sz="1200" dirty="0"/>
              <a:t> появился в 1949 г., когда Эрвин Мюллер основал в немецком городе Линген (федеральная земля Нижняя Саксония) компанию </a:t>
            </a:r>
            <a:r>
              <a:rPr lang="ru-RU" sz="1200" dirty="0" err="1"/>
              <a:t>ErwinMuellerGruppe</a:t>
            </a:r>
            <a:r>
              <a:rPr lang="ru-RU" sz="1200" dirty="0"/>
              <a:t>.</a:t>
            </a:r>
          </a:p>
          <a:p>
            <a:endParaRPr lang="ru-RU" sz="1200" dirty="0"/>
          </a:p>
          <a:p>
            <a:r>
              <a:rPr lang="ru-RU" sz="1200" dirty="0"/>
              <a:t>Другими словами, компания представлена на рынке вот уже более 65 лет.</a:t>
            </a:r>
          </a:p>
          <a:p>
            <a:endParaRPr lang="ru-RU" sz="1200" dirty="0"/>
          </a:p>
          <a:p>
            <a:r>
              <a:rPr lang="ru-RU" sz="1200" dirty="0" err="1"/>
              <a:t>Emco</a:t>
            </a:r>
            <a:r>
              <a:rPr lang="ru-RU" sz="1200" dirty="0"/>
              <a:t> Group стала одним из первых предприятий, внедривших и сертифицировавших производство по нормативам качества, экологии и безопасности.</a:t>
            </a:r>
          </a:p>
          <a:p>
            <a:endParaRPr lang="ru-RU" sz="1200" dirty="0"/>
          </a:p>
          <a:p>
            <a:r>
              <a:rPr lang="ru-RU" sz="1200" dirty="0"/>
              <a:t>Качество продукции </a:t>
            </a:r>
            <a:r>
              <a:rPr lang="ru-RU" sz="1200" dirty="0" err="1"/>
              <a:t>Emco</a:t>
            </a:r>
            <a:r>
              <a:rPr lang="ru-RU" sz="1200" dirty="0"/>
              <a:t> подтверждено маркировкой GS, гарантирующей отсутствие вредных веществ и устойчивость к поломкам, сертификатами соответствия электротехническим нормам CE, стандартам DIN EN ISO 9001:2008 (менеджмент качества) и DIN EN ISO 14001 (экологический менеджмент).</a:t>
            </a:r>
          </a:p>
        </p:txBody>
      </p:sp>
      <p:pic>
        <p:nvPicPr>
          <p:cNvPr id="8" name="Рисунок 7">
            <a:extLst>
              <a:ext uri="{FF2B5EF4-FFF2-40B4-BE49-F238E27FC236}">
                <a16:creationId xmlns:a16="http://schemas.microsoft.com/office/drawing/2014/main" id="{0FF30D31-DFF4-441D-99CB-B7D5CF2C80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732" y="1119033"/>
            <a:ext cx="5191125" cy="4000500"/>
          </a:xfrm>
          <a:prstGeom prst="rect">
            <a:avLst/>
          </a:prstGeom>
        </p:spPr>
      </p:pic>
      <p:pic>
        <p:nvPicPr>
          <p:cNvPr id="12" name="Рисунок 11">
            <a:extLst>
              <a:ext uri="{FF2B5EF4-FFF2-40B4-BE49-F238E27FC236}">
                <a16:creationId xmlns:a16="http://schemas.microsoft.com/office/drawing/2014/main" id="{D529487A-70D4-42C0-A16C-A91C67F6B9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4666" y="3564682"/>
            <a:ext cx="4633299" cy="3109702"/>
          </a:xfrm>
          <a:prstGeom prst="rect">
            <a:avLst/>
          </a:prstGeom>
        </p:spPr>
      </p:pic>
    </p:spTree>
    <p:extLst>
      <p:ext uri="{BB962C8B-B14F-4D97-AF65-F5344CB8AC3E}">
        <p14:creationId xmlns:p14="http://schemas.microsoft.com/office/powerpoint/2010/main" val="123100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9E49A2-BC9D-431B-880D-3964A435CBC2}"/>
              </a:ext>
            </a:extLst>
          </p:cNvPr>
          <p:cNvPicPr>
            <a:picLocks noChangeAspect="1"/>
          </p:cNvPicPr>
          <p:nvPr/>
        </p:nvPicPr>
        <p:blipFill>
          <a:blip r:embed="rId2"/>
          <a:stretch>
            <a:fillRect/>
          </a:stretch>
        </p:blipFill>
        <p:spPr>
          <a:xfrm>
            <a:off x="205363" y="126872"/>
            <a:ext cx="1185846" cy="885628"/>
          </a:xfrm>
          <a:prstGeom prst="rect">
            <a:avLst/>
          </a:prstGeom>
        </p:spPr>
      </p:pic>
      <p:pic>
        <p:nvPicPr>
          <p:cNvPr id="10" name="Рисунок 9">
            <a:extLst>
              <a:ext uri="{FF2B5EF4-FFF2-40B4-BE49-F238E27FC236}">
                <a16:creationId xmlns:a16="http://schemas.microsoft.com/office/drawing/2014/main" id="{2A925FC0-6843-4E04-B7D0-4C5AAF489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205" y="79123"/>
            <a:ext cx="424127" cy="265079"/>
          </a:xfrm>
          <a:prstGeom prst="rect">
            <a:avLst/>
          </a:prstGeom>
        </p:spPr>
      </p:pic>
      <p:pic>
        <p:nvPicPr>
          <p:cNvPr id="5" name="Рисунок 4">
            <a:extLst>
              <a:ext uri="{FF2B5EF4-FFF2-40B4-BE49-F238E27FC236}">
                <a16:creationId xmlns:a16="http://schemas.microsoft.com/office/drawing/2014/main" id="{BBF41CA5-E074-4641-B182-BE1681B3C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385" y="79123"/>
            <a:ext cx="907152" cy="368608"/>
          </a:xfrm>
          <a:prstGeom prst="rect">
            <a:avLst/>
          </a:prstGeom>
        </p:spPr>
      </p:pic>
      <p:pic>
        <p:nvPicPr>
          <p:cNvPr id="3" name="Рисунок 2">
            <a:extLst>
              <a:ext uri="{FF2B5EF4-FFF2-40B4-BE49-F238E27FC236}">
                <a16:creationId xmlns:a16="http://schemas.microsoft.com/office/drawing/2014/main" id="{C680AE89-43FE-472C-B07B-3EAFDE28A3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258" y="1227803"/>
            <a:ext cx="3201777" cy="2538854"/>
          </a:xfrm>
          <a:prstGeom prst="rect">
            <a:avLst/>
          </a:prstGeom>
        </p:spPr>
      </p:pic>
      <p:sp>
        <p:nvSpPr>
          <p:cNvPr id="11" name="TextBox 10">
            <a:extLst>
              <a:ext uri="{FF2B5EF4-FFF2-40B4-BE49-F238E27FC236}">
                <a16:creationId xmlns:a16="http://schemas.microsoft.com/office/drawing/2014/main" id="{F1E2B06F-6A08-433D-963E-4CAB025F57F8}"/>
              </a:ext>
            </a:extLst>
          </p:cNvPr>
          <p:cNvSpPr txBox="1"/>
          <p:nvPr/>
        </p:nvSpPr>
        <p:spPr>
          <a:xfrm>
            <a:off x="858097" y="1227803"/>
            <a:ext cx="1066224" cy="276999"/>
          </a:xfrm>
          <a:prstGeom prst="rect">
            <a:avLst/>
          </a:prstGeom>
          <a:noFill/>
        </p:spPr>
        <p:txBody>
          <a:bodyPr wrap="square">
            <a:spAutoFit/>
          </a:bodyPr>
          <a:lstStyle/>
          <a:p>
            <a:r>
              <a:rPr lang="en-US" sz="1200" b="1" dirty="0">
                <a:solidFill>
                  <a:srgbClr val="394850"/>
                </a:solidFill>
              </a:rPr>
              <a:t>LIASON</a:t>
            </a:r>
            <a:endParaRPr lang="ru-RU" sz="1400" b="1" dirty="0"/>
          </a:p>
        </p:txBody>
      </p:sp>
      <p:pic>
        <p:nvPicPr>
          <p:cNvPr id="7" name="Рисунок 6">
            <a:extLst>
              <a:ext uri="{FF2B5EF4-FFF2-40B4-BE49-F238E27FC236}">
                <a16:creationId xmlns:a16="http://schemas.microsoft.com/office/drawing/2014/main" id="{259867E8-E962-4728-A0CB-B24DB9B812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9008" y="1227803"/>
            <a:ext cx="2651752" cy="2538854"/>
          </a:xfrm>
          <a:prstGeom prst="rect">
            <a:avLst/>
          </a:prstGeom>
        </p:spPr>
      </p:pic>
      <p:sp>
        <p:nvSpPr>
          <p:cNvPr id="13" name="TextBox 12">
            <a:extLst>
              <a:ext uri="{FF2B5EF4-FFF2-40B4-BE49-F238E27FC236}">
                <a16:creationId xmlns:a16="http://schemas.microsoft.com/office/drawing/2014/main" id="{599E4F68-DA22-4816-807F-D3A93BC2C972}"/>
              </a:ext>
            </a:extLst>
          </p:cNvPr>
          <p:cNvSpPr txBox="1"/>
          <p:nvPr/>
        </p:nvSpPr>
        <p:spPr>
          <a:xfrm>
            <a:off x="5029776" y="1239202"/>
            <a:ext cx="1066224" cy="276999"/>
          </a:xfrm>
          <a:prstGeom prst="rect">
            <a:avLst/>
          </a:prstGeom>
          <a:noFill/>
        </p:spPr>
        <p:txBody>
          <a:bodyPr wrap="square">
            <a:spAutoFit/>
          </a:bodyPr>
          <a:lstStyle/>
          <a:p>
            <a:r>
              <a:rPr lang="en-US" sz="1200" b="1" dirty="0">
                <a:solidFill>
                  <a:srgbClr val="394850"/>
                </a:solidFill>
              </a:rPr>
              <a:t>LOFT</a:t>
            </a:r>
            <a:endParaRPr lang="ru-RU" sz="1400" b="1" dirty="0"/>
          </a:p>
        </p:txBody>
      </p:sp>
      <p:pic>
        <p:nvPicPr>
          <p:cNvPr id="15" name="Рисунок 14">
            <a:extLst>
              <a:ext uri="{FF2B5EF4-FFF2-40B4-BE49-F238E27FC236}">
                <a16:creationId xmlns:a16="http://schemas.microsoft.com/office/drawing/2014/main" id="{E7188413-44F2-455F-9FB8-0DB82CCB68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4225" y="1227803"/>
            <a:ext cx="2519517" cy="2538855"/>
          </a:xfrm>
          <a:prstGeom prst="rect">
            <a:avLst/>
          </a:prstGeom>
        </p:spPr>
      </p:pic>
      <p:sp>
        <p:nvSpPr>
          <p:cNvPr id="16" name="TextBox 15">
            <a:extLst>
              <a:ext uri="{FF2B5EF4-FFF2-40B4-BE49-F238E27FC236}">
                <a16:creationId xmlns:a16="http://schemas.microsoft.com/office/drawing/2014/main" id="{0CFC69B1-53B2-4A73-B227-9F070FD7669E}"/>
              </a:ext>
            </a:extLst>
          </p:cNvPr>
          <p:cNvSpPr txBox="1"/>
          <p:nvPr/>
        </p:nvSpPr>
        <p:spPr>
          <a:xfrm>
            <a:off x="9393449" y="1239202"/>
            <a:ext cx="1066224" cy="276999"/>
          </a:xfrm>
          <a:prstGeom prst="rect">
            <a:avLst/>
          </a:prstGeom>
          <a:noFill/>
        </p:spPr>
        <p:txBody>
          <a:bodyPr wrap="square">
            <a:spAutoFit/>
          </a:bodyPr>
          <a:lstStyle/>
          <a:p>
            <a:r>
              <a:rPr lang="en-US" sz="1200" b="1" dirty="0">
                <a:solidFill>
                  <a:srgbClr val="394850"/>
                </a:solidFill>
              </a:rPr>
              <a:t>SYSTEM 2</a:t>
            </a:r>
            <a:endParaRPr lang="ru-RU" sz="1400" b="1" dirty="0"/>
          </a:p>
        </p:txBody>
      </p:sp>
      <p:pic>
        <p:nvPicPr>
          <p:cNvPr id="18" name="Рисунок 17">
            <a:extLst>
              <a:ext uri="{FF2B5EF4-FFF2-40B4-BE49-F238E27FC236}">
                <a16:creationId xmlns:a16="http://schemas.microsoft.com/office/drawing/2014/main" id="{9B27E995-DD5B-4101-ACAE-775EDC5030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211" y="3981960"/>
            <a:ext cx="2436220" cy="2538855"/>
          </a:xfrm>
          <a:prstGeom prst="rect">
            <a:avLst/>
          </a:prstGeom>
        </p:spPr>
      </p:pic>
      <p:sp>
        <p:nvSpPr>
          <p:cNvPr id="19" name="TextBox 18">
            <a:extLst>
              <a:ext uri="{FF2B5EF4-FFF2-40B4-BE49-F238E27FC236}">
                <a16:creationId xmlns:a16="http://schemas.microsoft.com/office/drawing/2014/main" id="{860DC423-3D8F-408D-9173-E54623C6FE0C}"/>
              </a:ext>
            </a:extLst>
          </p:cNvPr>
          <p:cNvSpPr txBox="1"/>
          <p:nvPr/>
        </p:nvSpPr>
        <p:spPr>
          <a:xfrm>
            <a:off x="2349146" y="4053067"/>
            <a:ext cx="1066224" cy="276999"/>
          </a:xfrm>
          <a:prstGeom prst="rect">
            <a:avLst/>
          </a:prstGeom>
          <a:noFill/>
        </p:spPr>
        <p:txBody>
          <a:bodyPr wrap="square">
            <a:spAutoFit/>
          </a:bodyPr>
          <a:lstStyle/>
          <a:p>
            <a:r>
              <a:rPr lang="en-US" sz="1200" b="1" dirty="0">
                <a:solidFill>
                  <a:schemeClr val="bg1"/>
                </a:solidFill>
              </a:rPr>
              <a:t>ROUND</a:t>
            </a:r>
            <a:endParaRPr lang="ru-RU" sz="1400" b="1" dirty="0">
              <a:solidFill>
                <a:schemeClr val="bg1"/>
              </a:solidFill>
            </a:endParaRPr>
          </a:p>
        </p:txBody>
      </p:sp>
      <p:pic>
        <p:nvPicPr>
          <p:cNvPr id="21" name="Рисунок 20">
            <a:extLst>
              <a:ext uri="{FF2B5EF4-FFF2-40B4-BE49-F238E27FC236}">
                <a16:creationId xmlns:a16="http://schemas.microsoft.com/office/drawing/2014/main" id="{E5899BA3-128D-4F77-9AFE-F35AA0B5FD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5819" y="3981960"/>
            <a:ext cx="2523449" cy="2538854"/>
          </a:xfrm>
          <a:prstGeom prst="rect">
            <a:avLst/>
          </a:prstGeom>
        </p:spPr>
      </p:pic>
      <p:sp>
        <p:nvSpPr>
          <p:cNvPr id="22" name="TextBox 21">
            <a:extLst>
              <a:ext uri="{FF2B5EF4-FFF2-40B4-BE49-F238E27FC236}">
                <a16:creationId xmlns:a16="http://schemas.microsoft.com/office/drawing/2014/main" id="{9BB545F4-8560-4EF4-AB98-4D5BC0BDE4B7}"/>
              </a:ext>
            </a:extLst>
          </p:cNvPr>
          <p:cNvSpPr txBox="1"/>
          <p:nvPr/>
        </p:nvSpPr>
        <p:spPr>
          <a:xfrm>
            <a:off x="3797993" y="4053066"/>
            <a:ext cx="1066224" cy="276999"/>
          </a:xfrm>
          <a:prstGeom prst="rect">
            <a:avLst/>
          </a:prstGeom>
          <a:noFill/>
        </p:spPr>
        <p:txBody>
          <a:bodyPr wrap="square">
            <a:spAutoFit/>
          </a:bodyPr>
          <a:lstStyle/>
          <a:p>
            <a:r>
              <a:rPr lang="en-US" sz="1200" b="1" dirty="0">
                <a:solidFill>
                  <a:srgbClr val="394850"/>
                </a:solidFill>
              </a:rPr>
              <a:t>POLO</a:t>
            </a:r>
            <a:endParaRPr lang="ru-RU" sz="1400" b="1" dirty="0"/>
          </a:p>
        </p:txBody>
      </p:sp>
      <p:pic>
        <p:nvPicPr>
          <p:cNvPr id="24" name="Рисунок 23">
            <a:extLst>
              <a:ext uri="{FF2B5EF4-FFF2-40B4-BE49-F238E27FC236}">
                <a16:creationId xmlns:a16="http://schemas.microsoft.com/office/drawing/2014/main" id="{2E9E9411-07C3-4CB7-8C9F-1E50FE3CD5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62249" y="3981960"/>
            <a:ext cx="2680605" cy="2538854"/>
          </a:xfrm>
          <a:prstGeom prst="rect">
            <a:avLst/>
          </a:prstGeom>
        </p:spPr>
      </p:pic>
      <p:sp>
        <p:nvSpPr>
          <p:cNvPr id="25" name="TextBox 24">
            <a:extLst>
              <a:ext uri="{FF2B5EF4-FFF2-40B4-BE49-F238E27FC236}">
                <a16:creationId xmlns:a16="http://schemas.microsoft.com/office/drawing/2014/main" id="{7A137131-73B8-498B-8F72-AA31F9DA1054}"/>
              </a:ext>
            </a:extLst>
          </p:cNvPr>
          <p:cNvSpPr txBox="1"/>
          <p:nvPr/>
        </p:nvSpPr>
        <p:spPr>
          <a:xfrm>
            <a:off x="7262994" y="4053066"/>
            <a:ext cx="1066224" cy="276999"/>
          </a:xfrm>
          <a:prstGeom prst="rect">
            <a:avLst/>
          </a:prstGeom>
          <a:noFill/>
        </p:spPr>
        <p:txBody>
          <a:bodyPr wrap="square">
            <a:spAutoFit/>
          </a:bodyPr>
          <a:lstStyle/>
          <a:p>
            <a:r>
              <a:rPr lang="en-US" sz="1200" b="1" dirty="0">
                <a:solidFill>
                  <a:schemeClr val="bg1"/>
                </a:solidFill>
              </a:rPr>
              <a:t>CLASSIC</a:t>
            </a:r>
            <a:endParaRPr lang="ru-RU" sz="1400" b="1" dirty="0">
              <a:solidFill>
                <a:schemeClr val="bg1"/>
              </a:solidFill>
            </a:endParaRPr>
          </a:p>
        </p:txBody>
      </p:sp>
    </p:spTree>
    <p:extLst>
      <p:ext uri="{BB962C8B-B14F-4D97-AF65-F5344CB8AC3E}">
        <p14:creationId xmlns:p14="http://schemas.microsoft.com/office/powerpoint/2010/main" val="27841837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TotalTime>
  <Words>764</Words>
  <Application>Microsoft Office PowerPoint</Application>
  <PresentationFormat>Широкоэкранный</PresentationFormat>
  <Paragraphs>79</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MuseoSansCyrillic</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Сергеев Роман</dc:creator>
  <cp:lastModifiedBy>Сергеев Роман</cp:lastModifiedBy>
  <cp:revision>7</cp:revision>
  <dcterms:created xsi:type="dcterms:W3CDTF">2022-05-26T08:56:32Z</dcterms:created>
  <dcterms:modified xsi:type="dcterms:W3CDTF">2022-06-07T14:15:51Z</dcterms:modified>
</cp:coreProperties>
</file>